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0" r:id="rId3"/>
    <p:sldId id="314" r:id="rId4"/>
    <p:sldId id="361" r:id="rId5"/>
    <p:sldId id="315" r:id="rId6"/>
    <p:sldId id="363" r:id="rId7"/>
    <p:sldId id="362" r:id="rId8"/>
    <p:sldId id="364" r:id="rId9"/>
  </p:sldIdLst>
  <p:sldSz cx="12195175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F33"/>
    <a:srgbClr val="76B531"/>
    <a:srgbClr val="FF4B4B"/>
    <a:srgbClr val="FF0000"/>
    <a:srgbClr val="78B832"/>
    <a:srgbClr val="CAE8AA"/>
    <a:srgbClr val="698335"/>
    <a:srgbClr val="4A7EB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248" autoAdjust="0"/>
    <p:restoredTop sz="94660"/>
  </p:normalViewPr>
  <p:slideViewPr>
    <p:cSldViewPr>
      <p:cViewPr>
        <p:scale>
          <a:sx n="75" d="100"/>
          <a:sy n="75" d="100"/>
        </p:scale>
        <p:origin x="-156" y="-792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12"/>
    </p:cViewPr>
  </p:sorter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769673E-390A-4C3E-91E2-1B3CCAF90F92}" type="datetimeFigureOut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5996A92-3856-4C13-8BA0-076DE530C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B19D9D5-4D88-4861-A593-6DA71E06F761}" type="datetimeFigureOut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5C4EA90-63DB-464C-9FAC-D67F0E6D1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hp1\桌面\未标题-2 拷贝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hp1\桌面\未标题-1 拷贝.jpg"/>
          <p:cNvPicPr>
            <a:picLocks noChangeAspect="1" noChangeArrowheads="1"/>
          </p:cNvPicPr>
          <p:nvPr userDrawn="1"/>
        </p:nvPicPr>
        <p:blipFill>
          <a:blip r:embed="rId2"/>
          <a:srcRect l="1103"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Documents and Settings\hp1\桌面\金色拉链.png"/>
          <p:cNvPicPr>
            <a:picLocks noChangeAspect="1" noChangeArrowheads="1"/>
          </p:cNvPicPr>
          <p:nvPr userDrawn="1"/>
        </p:nvPicPr>
        <p:blipFill>
          <a:blip r:embed="rId3"/>
          <a:srcRect t="394" b="902"/>
          <a:stretch>
            <a:fillRect/>
          </a:stretch>
        </p:blipFill>
        <p:spPr bwMode="auto">
          <a:xfrm>
            <a:off x="1273175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10310813" y="6302375"/>
            <a:ext cx="8001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EFEFEF"/>
                </a:solidFill>
                <a:latin typeface="微软雅黑" pitchFamily="34" charset="-122"/>
                <a:ea typeface="微软雅黑" pitchFamily="34" charset="-122"/>
              </a:rPr>
              <a:t>目录页</a:t>
            </a:r>
          </a:p>
        </p:txBody>
      </p:sp>
      <p:cxnSp>
        <p:nvCxnSpPr>
          <p:cNvPr id="5" name="直接连接符 5"/>
          <p:cNvCxnSpPr/>
          <p:nvPr userDrawn="1"/>
        </p:nvCxnSpPr>
        <p:spPr>
          <a:xfrm>
            <a:off x="9553575" y="6470650"/>
            <a:ext cx="6477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6"/>
          <p:cNvCxnSpPr/>
          <p:nvPr userDrawn="1"/>
        </p:nvCxnSpPr>
        <p:spPr>
          <a:xfrm>
            <a:off x="11218863" y="6470650"/>
            <a:ext cx="6477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一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:\360Downloads\new\黑色条子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5163" y="260350"/>
            <a:ext cx="1153001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D:\360Downloads\new\红条子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5113" y="333375"/>
            <a:ext cx="31480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连接符 2"/>
          <p:cNvCxnSpPr/>
          <p:nvPr userDrawn="1"/>
        </p:nvCxnSpPr>
        <p:spPr>
          <a:xfrm>
            <a:off x="5881688" y="387350"/>
            <a:ext cx="0" cy="647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21"/>
          <p:cNvCxnSpPr/>
          <p:nvPr userDrawn="1"/>
        </p:nvCxnSpPr>
        <p:spPr>
          <a:xfrm>
            <a:off x="8434388" y="387350"/>
            <a:ext cx="0" cy="647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/>
          <p:cNvSpPr txBox="1"/>
          <p:nvPr userDrawn="1"/>
        </p:nvSpPr>
        <p:spPr>
          <a:xfrm>
            <a:off x="3649663" y="447675"/>
            <a:ext cx="140335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关于我们</a:t>
            </a:r>
          </a:p>
        </p:txBody>
      </p:sp>
      <p:cxnSp>
        <p:nvCxnSpPr>
          <p:cNvPr id="7" name="直接连接符 24"/>
          <p:cNvCxnSpPr/>
          <p:nvPr userDrawn="1"/>
        </p:nvCxnSpPr>
        <p:spPr>
          <a:xfrm>
            <a:off x="0" y="6526213"/>
            <a:ext cx="107664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25"/>
          <p:cNvCxnSpPr/>
          <p:nvPr userDrawn="1"/>
        </p:nvCxnSpPr>
        <p:spPr>
          <a:xfrm flipV="1">
            <a:off x="10766425" y="6094413"/>
            <a:ext cx="0" cy="4318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26"/>
          <p:cNvCxnSpPr/>
          <p:nvPr userDrawn="1"/>
        </p:nvCxnSpPr>
        <p:spPr>
          <a:xfrm flipV="1">
            <a:off x="10850563" y="6237288"/>
            <a:ext cx="0" cy="28892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28"/>
          <p:cNvCxnSpPr/>
          <p:nvPr userDrawn="1"/>
        </p:nvCxnSpPr>
        <p:spPr>
          <a:xfrm>
            <a:off x="10987088" y="387350"/>
            <a:ext cx="0" cy="647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9"/>
          <p:cNvSpPr txBox="1"/>
          <p:nvPr userDrawn="1"/>
        </p:nvSpPr>
        <p:spPr>
          <a:xfrm>
            <a:off x="6384925" y="476250"/>
            <a:ext cx="140335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D9D9D9"/>
                </a:solidFill>
                <a:latin typeface="微软雅黑" pitchFamily="34" charset="-122"/>
                <a:ea typeface="微软雅黑" pitchFamily="34" charset="-122"/>
              </a:rPr>
              <a:t>职业发展</a:t>
            </a:r>
          </a:p>
        </p:txBody>
      </p:sp>
      <p:sp>
        <p:nvSpPr>
          <p:cNvPr id="12" name="TextBox 30"/>
          <p:cNvSpPr txBox="1"/>
          <p:nvPr userDrawn="1"/>
        </p:nvSpPr>
        <p:spPr>
          <a:xfrm>
            <a:off x="8905875" y="476250"/>
            <a:ext cx="140335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D9D9D9"/>
                </a:solidFill>
                <a:latin typeface="微软雅黑" pitchFamily="34" charset="-122"/>
                <a:ea typeface="微软雅黑" pitchFamily="34" charset="-122"/>
              </a:rPr>
              <a:t>薪酬福利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445C0-6BC7-41E8-837A-7956D5DDE0D4}" type="datetimeFigureOut">
              <a:rPr lang="zh-CN" altLang="en-US"/>
              <a:pPr>
                <a:defRPr/>
              </a:pPr>
              <a:t>2013-11-1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C50E9-D6F1-4E94-B706-73BCD03F58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备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备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5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59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58C0C1-26CF-49D3-A0E0-536E8728DC59}" type="datetimeFigureOut">
              <a:rPr lang="zh-CN" altLang="en-US"/>
              <a:pPr>
                <a:defRPr/>
              </a:pPr>
              <a:t>2013-11-1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718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188" y="6356350"/>
            <a:ext cx="2846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20C1600-6962-4875-A1DD-ABCD64E333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57" r:id="rId6"/>
    <p:sldLayoutId id="2147483663" r:id="rId7"/>
    <p:sldLayoutId id="2147483664" r:id="rId8"/>
    <p:sldLayoutId id="2147483665" r:id="rId9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5305425" y="-531813"/>
            <a:ext cx="3384550" cy="7777163"/>
            <a:chOff x="2909764" y="-1158858"/>
            <a:chExt cx="3384376" cy="7777026"/>
          </a:xfrm>
        </p:grpSpPr>
        <p:sp>
          <p:nvSpPr>
            <p:cNvPr id="49" name="矩形​​ 1"/>
            <p:cNvSpPr>
              <a:spLocks noChangeArrowheads="1"/>
            </p:cNvSpPr>
            <p:nvPr/>
          </p:nvSpPr>
          <p:spPr bwMode="auto">
            <a:xfrm rot="5879924">
              <a:off x="539616" y="2309783"/>
              <a:ext cx="7777026" cy="8397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1E8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25400" algn="ctr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矩形​​ 1"/>
            <p:cNvSpPr/>
            <p:nvPr/>
          </p:nvSpPr>
          <p:spPr>
            <a:xfrm rot="2302335">
              <a:off x="2909764" y="2370093"/>
              <a:ext cx="3384376" cy="86358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矩形​​ 2"/>
            <p:cNvSpPr>
              <a:spLocks noChangeArrowheads="1"/>
            </p:cNvSpPr>
            <p:nvPr/>
          </p:nvSpPr>
          <p:spPr bwMode="auto">
            <a:xfrm rot="7998744">
              <a:off x="2174710" y="2382805"/>
              <a:ext cx="4694155" cy="731799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1E8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25400" algn="ctr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矩形​​ 3"/>
            <p:cNvSpPr>
              <a:spLocks noChangeArrowheads="1"/>
            </p:cNvSpPr>
            <p:nvPr/>
          </p:nvSpPr>
          <p:spPr bwMode="auto">
            <a:xfrm rot="10227885">
              <a:off x="3006597" y="2579639"/>
              <a:ext cx="3171662" cy="49529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1E8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25400" algn="ctr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矩形​​ 1"/>
            <p:cNvSpPr>
              <a:spLocks noChangeArrowheads="1"/>
            </p:cNvSpPr>
            <p:nvPr/>
          </p:nvSpPr>
          <p:spPr bwMode="auto">
            <a:xfrm rot="4118462">
              <a:off x="1312712" y="2419318"/>
              <a:ext cx="6502285" cy="84133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1E8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25400" algn="ctr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6026150" y="4241800"/>
            <a:ext cx="6022975" cy="1182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72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305425" y="3933825"/>
            <a:ext cx="3959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>
                <a:solidFill>
                  <a:srgbClr val="F2F2F2"/>
                </a:solidFill>
                <a:latin typeface="微软雅黑"/>
                <a:ea typeface="微软雅黑"/>
                <a:cs typeface="微软雅黑"/>
              </a:rPr>
              <a:t>企业招聘</a:t>
            </a:r>
            <a:r>
              <a:rPr lang="en-US" altLang="zh-CN" sz="1600" i="1">
                <a:solidFill>
                  <a:srgbClr val="F2F2F2"/>
                </a:solidFill>
                <a:latin typeface="微软雅黑"/>
                <a:ea typeface="微软雅黑"/>
                <a:cs typeface="微软雅黑"/>
              </a:rPr>
              <a:t>——</a:t>
            </a:r>
            <a:endParaRPr lang="zh-CN" altLang="en-US" sz="1600" i="1">
              <a:solidFill>
                <a:srgbClr val="F2F2F2"/>
              </a:solidFill>
              <a:latin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05425" y="4365625"/>
            <a:ext cx="6696075" cy="1182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江苏嘉英置业投资发展集团有限公司</a:t>
            </a:r>
          </a:p>
        </p:txBody>
      </p:sp>
      <p:pic>
        <p:nvPicPr>
          <p:cNvPr id="13317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3" y="5876925"/>
            <a:ext cx="251936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6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800000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6" grpId="2"/>
      <p:bldP spid="11" grpId="0" rev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Documents and Settings\hp1\桌面\未标题-1 拷贝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9863" y="1592263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Documents and Settings\hp1\桌面\未标题-1 拷贝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175" y="2767013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hp1\桌面\未标题-1 拷贝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638175"/>
            <a:ext cx="35988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9"/>
          <p:cNvSpPr>
            <a:spLocks noChangeAspect="1" noChangeArrowheads="1"/>
          </p:cNvSpPr>
          <p:nvPr/>
        </p:nvSpPr>
        <p:spPr bwMode="gray">
          <a:xfrm>
            <a:off x="2389155" y="818688"/>
            <a:ext cx="3240000" cy="3240000"/>
          </a:xfrm>
          <a:prstGeom prst="donut">
            <a:avLst>
              <a:gd name="adj" fmla="val 6787"/>
            </a:avLst>
          </a:prstGeom>
          <a:solidFill>
            <a:schemeClr val="bg1">
              <a:alpha val="40000"/>
            </a:schemeClr>
          </a:solidFill>
          <a:ln w="1905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p3d contourW="12700" prstMaterial="plastic">
            <a:bevelT w="82550" h="101600" prst="convex"/>
            <a:contourClr>
              <a:srgbClr val="1F497D">
                <a:lumMod val="75000"/>
              </a:srgbClr>
            </a:contourClr>
          </a:sp3d>
        </p:spPr>
        <p:txBody>
          <a:bodyPr anchor="ctr"/>
          <a:lstStyle/>
          <a:p>
            <a:pPr marL="0" lvl="2" algn="ctr" font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" name="Oval 9"/>
          <p:cNvSpPr>
            <a:spLocks noChangeAspect="1" noChangeArrowheads="1"/>
          </p:cNvSpPr>
          <p:nvPr/>
        </p:nvSpPr>
        <p:spPr bwMode="gray">
          <a:xfrm>
            <a:off x="4882139" y="2947280"/>
            <a:ext cx="3240000" cy="3240000"/>
          </a:xfrm>
          <a:prstGeom prst="donut">
            <a:avLst>
              <a:gd name="adj" fmla="val 6787"/>
            </a:avLst>
          </a:prstGeom>
          <a:solidFill>
            <a:schemeClr val="bg1">
              <a:alpha val="40000"/>
            </a:schemeClr>
          </a:solidFill>
          <a:ln w="1905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p3d contourW="12700" prstMaterial="plastic">
            <a:bevelT w="82550" h="101600" prst="convex"/>
            <a:contourClr>
              <a:srgbClr val="1F497D">
                <a:lumMod val="75000"/>
              </a:srgbClr>
            </a:contourClr>
          </a:sp3d>
        </p:spPr>
        <p:txBody>
          <a:bodyPr anchor="ctr"/>
          <a:lstStyle/>
          <a:p>
            <a:pPr marL="0" lvl="2" algn="ctr" font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4" name="Oval 9"/>
          <p:cNvSpPr>
            <a:spLocks noChangeAspect="1" noChangeArrowheads="1"/>
          </p:cNvSpPr>
          <p:nvPr/>
        </p:nvSpPr>
        <p:spPr bwMode="gray">
          <a:xfrm>
            <a:off x="7970155" y="1772816"/>
            <a:ext cx="3240000" cy="3240000"/>
          </a:xfrm>
          <a:prstGeom prst="donut">
            <a:avLst>
              <a:gd name="adj" fmla="val 6787"/>
            </a:avLst>
          </a:prstGeom>
          <a:solidFill>
            <a:schemeClr val="bg1">
              <a:alpha val="40000"/>
            </a:schemeClr>
          </a:solidFill>
          <a:ln w="1905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p3d contourW="12700" prstMaterial="plastic">
            <a:bevelT w="82550" h="101600" prst="convex"/>
            <a:contourClr>
              <a:srgbClr val="1F497D">
                <a:lumMod val="75000"/>
              </a:srgbClr>
            </a:contourClr>
          </a:sp3d>
        </p:spPr>
        <p:txBody>
          <a:bodyPr anchor="ctr"/>
          <a:lstStyle/>
          <a:p>
            <a:pPr marL="0" lvl="2" algn="ctr" font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cxnSp>
        <p:nvCxnSpPr>
          <p:cNvPr id="11" name="直接连接符 10"/>
          <p:cNvCxnSpPr>
            <a:stCxn id="4" idx="5"/>
          </p:cNvCxnSpPr>
          <p:nvPr/>
        </p:nvCxnSpPr>
        <p:spPr>
          <a:xfrm>
            <a:off x="10736263" y="4538663"/>
            <a:ext cx="690562" cy="4746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1426825" y="5013325"/>
            <a:ext cx="0" cy="2873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TextBox 13"/>
          <p:cNvSpPr txBox="1">
            <a:spLocks noChangeArrowheads="1"/>
          </p:cNvSpPr>
          <p:nvPr/>
        </p:nvSpPr>
        <p:spPr bwMode="auto">
          <a:xfrm>
            <a:off x="10058400" y="550068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2F2F2"/>
                </a:solidFill>
                <a:latin typeface="微软雅黑"/>
                <a:ea typeface="微软雅黑"/>
                <a:cs typeface="微软雅黑"/>
              </a:rPr>
              <a:t>薪酬福利</a:t>
            </a:r>
          </a:p>
        </p:txBody>
      </p:sp>
      <p:cxnSp>
        <p:nvCxnSpPr>
          <p:cNvPr id="16" name="直接连接符 15"/>
          <p:cNvCxnSpPr>
            <a:stCxn id="2" idx="3"/>
          </p:cNvCxnSpPr>
          <p:nvPr/>
        </p:nvCxnSpPr>
        <p:spPr>
          <a:xfrm flipH="1">
            <a:off x="2190750" y="3584575"/>
            <a:ext cx="673100" cy="2762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Box 18"/>
          <p:cNvSpPr txBox="1">
            <a:spLocks noChangeArrowheads="1"/>
          </p:cNvSpPr>
          <p:nvPr/>
        </p:nvSpPr>
        <p:spPr bwMode="auto">
          <a:xfrm>
            <a:off x="2043113" y="4538663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2F2F2"/>
                </a:solidFill>
                <a:latin typeface="微软雅黑"/>
                <a:ea typeface="微软雅黑"/>
                <a:cs typeface="微软雅黑"/>
              </a:rPr>
              <a:t>关于我们</a:t>
            </a:r>
          </a:p>
        </p:txBody>
      </p:sp>
      <p:cxnSp>
        <p:nvCxnSpPr>
          <p:cNvPr id="21" name="直接连接符 20"/>
          <p:cNvCxnSpPr>
            <a:stCxn id="3" idx="0"/>
          </p:cNvCxnSpPr>
          <p:nvPr/>
        </p:nvCxnSpPr>
        <p:spPr>
          <a:xfrm flipV="1">
            <a:off x="6502400" y="1773238"/>
            <a:ext cx="0" cy="1174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6502400" y="1370013"/>
            <a:ext cx="531813" cy="4032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0" name="TextBox 23"/>
          <p:cNvSpPr txBox="1">
            <a:spLocks noChangeArrowheads="1"/>
          </p:cNvSpPr>
          <p:nvPr/>
        </p:nvSpPr>
        <p:spPr bwMode="auto">
          <a:xfrm>
            <a:off x="7105650" y="112553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2F2F2"/>
                </a:solidFill>
                <a:latin typeface="微软雅黑"/>
                <a:ea typeface="微软雅黑"/>
                <a:cs typeface="微软雅黑"/>
              </a:rPr>
              <a:t>职业发展</a:t>
            </a:r>
          </a:p>
        </p:txBody>
      </p:sp>
      <p:cxnSp>
        <p:nvCxnSpPr>
          <p:cNvPr id="2058" name="直接连接符 2057"/>
          <p:cNvCxnSpPr/>
          <p:nvPr/>
        </p:nvCxnSpPr>
        <p:spPr>
          <a:xfrm>
            <a:off x="2190750" y="3860800"/>
            <a:ext cx="0" cy="5048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1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1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1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1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1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1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1013" y="2205038"/>
            <a:ext cx="74168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40000"/>
              </a:lnSpc>
              <a:buFont typeface="Wingdings" pitchFamily="2" charset="2"/>
              <a:buNone/>
            </a:pPr>
            <a:r>
              <a:rPr lang="zh-CN" altLang="en-US" sz="200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      深耕房地产项目的开发运营，依托持续的优化管理和资源整合机制，专业高效的项目开发、策划、规划、建设、营销、运营管理团队，完成了房地产发展价值链的构建。</a:t>
            </a:r>
          </a:p>
          <a:p>
            <a:pPr marL="285750" indent="-285750">
              <a:lnSpc>
                <a:spcPct val="140000"/>
              </a:lnSpc>
              <a:buFont typeface="Wingdings" pitchFamily="2" charset="2"/>
              <a:buNone/>
            </a:pPr>
            <a:r>
              <a:rPr lang="zh-CN" altLang="en-US" sz="200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      嘉英集团持续整合一流的社会资源，发挥项目开发和融资渠道优势，开拓投资机会和发展机会。在“主题产业地产”领域，特别是科技及软件产业园的投资和运营管理方面，嘉英团队综合优势明显。 </a:t>
            </a:r>
          </a:p>
        </p:txBody>
      </p:sp>
      <p:sp>
        <p:nvSpPr>
          <p:cNvPr id="8" name="TextBox 53"/>
          <p:cNvSpPr txBox="1">
            <a:spLocks noChangeAspect="1" noChangeArrowheads="1"/>
          </p:cNvSpPr>
          <p:nvPr/>
        </p:nvSpPr>
        <p:spPr bwMode="auto">
          <a:xfrm>
            <a:off x="625475" y="1557338"/>
            <a:ext cx="432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内敛 友爱 求是 创新</a:t>
            </a:r>
          </a:p>
        </p:txBody>
      </p:sp>
      <p:sp>
        <p:nvSpPr>
          <p:cNvPr id="9" name="矩形 8"/>
          <p:cNvSpPr/>
          <p:nvPr/>
        </p:nvSpPr>
        <p:spPr>
          <a:xfrm>
            <a:off x="409575" y="1557338"/>
            <a:ext cx="98425" cy="4016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C000"/>
              </a:solidFill>
            </a:endParaRPr>
          </a:p>
        </p:txBody>
      </p:sp>
      <p:pic>
        <p:nvPicPr>
          <p:cNvPr id="15364" name="Picture 2" descr="C:\Documents and Settings\hp1\桌面\未标题-1 拷贝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9250" y="1628775"/>
            <a:ext cx="3967163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12"/>
          <p:cNvSpPr txBox="1">
            <a:spLocks noChangeArrowheads="1"/>
          </p:cNvSpPr>
          <p:nvPr/>
        </p:nvSpPr>
        <p:spPr bwMode="auto">
          <a:xfrm>
            <a:off x="768350" y="47625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ea typeface="微软雅黑"/>
                <a:cs typeface="微软雅黑"/>
              </a:rPr>
              <a:t>关于我们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481013" y="1916113"/>
            <a:ext cx="6192837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defTabSz="720725">
              <a:lnSpc>
                <a:spcPct val="135000"/>
              </a:lnSpc>
              <a:buFont typeface="Wingdings" pitchFamily="2" charset="2"/>
              <a:buChar char="p"/>
            </a:pPr>
            <a:r>
              <a:rPr lang="zh-CN" altLang="en-US" sz="160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江苏嘉英投资置业有限公司</a:t>
            </a:r>
          </a:p>
          <a:p>
            <a:pPr indent="457200" defTabSz="720725">
              <a:lnSpc>
                <a:spcPct val="135000"/>
              </a:lnSpc>
              <a:buFont typeface="Wingdings" pitchFamily="2" charset="2"/>
              <a:buChar char="p"/>
            </a:pPr>
            <a:r>
              <a:rPr lang="zh-CN" altLang="en-US" sz="160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江苏诚茂置业顾问有限公司</a:t>
            </a:r>
          </a:p>
          <a:p>
            <a:pPr indent="457200" defTabSz="720725">
              <a:lnSpc>
                <a:spcPct val="135000"/>
              </a:lnSpc>
              <a:buFont typeface="Wingdings" pitchFamily="2" charset="2"/>
              <a:buChar char="p"/>
            </a:pPr>
            <a:r>
              <a:rPr lang="zh-CN" altLang="en-US" sz="160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江苏首实装饰工程有限公司</a:t>
            </a:r>
          </a:p>
          <a:p>
            <a:pPr indent="457200" defTabSz="720725">
              <a:lnSpc>
                <a:spcPct val="135000"/>
              </a:lnSpc>
              <a:buFont typeface="Wingdings" pitchFamily="2" charset="2"/>
              <a:buChar char="p"/>
            </a:pPr>
            <a:r>
              <a:rPr lang="zh-CN" altLang="en-US" sz="160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江苏正南投资有限公司</a:t>
            </a:r>
          </a:p>
          <a:p>
            <a:pPr indent="457200" defTabSz="720725">
              <a:lnSpc>
                <a:spcPct val="135000"/>
              </a:lnSpc>
              <a:buFont typeface="Wingdings" pitchFamily="2" charset="2"/>
              <a:buChar char="p"/>
            </a:pPr>
            <a:r>
              <a:rPr lang="zh-CN" altLang="en-US" sz="160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扬州联创高科置业有限公司</a:t>
            </a:r>
          </a:p>
          <a:p>
            <a:pPr indent="457200" defTabSz="720725">
              <a:lnSpc>
                <a:spcPct val="135000"/>
              </a:lnSpc>
              <a:buFont typeface="Wingdings" pitchFamily="2" charset="2"/>
              <a:buChar char="p"/>
            </a:pPr>
            <a:r>
              <a:rPr lang="zh-CN" altLang="en-US" sz="160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南京联创高科置业有限公司</a:t>
            </a:r>
          </a:p>
          <a:p>
            <a:pPr indent="457200" defTabSz="720725">
              <a:lnSpc>
                <a:spcPct val="135000"/>
              </a:lnSpc>
              <a:buFont typeface="Wingdings" pitchFamily="2" charset="2"/>
              <a:buChar char="p"/>
            </a:pPr>
            <a:r>
              <a:rPr lang="zh-CN" altLang="en-US" sz="160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海南正南投资有限公司</a:t>
            </a:r>
          </a:p>
          <a:p>
            <a:pPr indent="457200" defTabSz="720725">
              <a:lnSpc>
                <a:spcPct val="135000"/>
              </a:lnSpc>
              <a:buFont typeface="Wingdings" pitchFamily="2" charset="2"/>
              <a:buChar char="p"/>
            </a:pPr>
            <a:r>
              <a:rPr lang="zh-CN" altLang="en-US" sz="160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江苏香驿雅韵文化艺术发展有限公司</a:t>
            </a:r>
          </a:p>
          <a:p>
            <a:pPr indent="457200" defTabSz="720725">
              <a:lnSpc>
                <a:spcPct val="135000"/>
              </a:lnSpc>
              <a:buFont typeface="Wingdings" pitchFamily="2" charset="2"/>
              <a:buChar char="p"/>
            </a:pPr>
            <a:r>
              <a:rPr lang="zh-CN" altLang="en-US" sz="160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江苏布诺堂健康生物科技有限公司</a:t>
            </a:r>
          </a:p>
          <a:p>
            <a:pPr indent="457200" defTabSz="720725">
              <a:lnSpc>
                <a:spcPct val="135000"/>
              </a:lnSpc>
              <a:buFont typeface="Wingdings" pitchFamily="2" charset="2"/>
              <a:buChar char="p"/>
            </a:pPr>
            <a:r>
              <a:rPr lang="zh-CN" altLang="en-US" sz="160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江苏布诺投资有限公司</a:t>
            </a:r>
          </a:p>
          <a:p>
            <a:pPr indent="457200" defTabSz="720725">
              <a:lnSpc>
                <a:spcPct val="135000"/>
              </a:lnSpc>
              <a:buFont typeface="Wingdings" pitchFamily="2" charset="2"/>
              <a:buChar char="p"/>
            </a:pPr>
            <a:r>
              <a:rPr lang="zh-CN" altLang="en-US" sz="160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南京白鹭湖旅游有限公司</a:t>
            </a:r>
          </a:p>
          <a:p>
            <a:pPr indent="457200" defTabSz="720725">
              <a:lnSpc>
                <a:spcPct val="135000"/>
              </a:lnSpc>
              <a:buFont typeface="Wingdings" pitchFamily="2" charset="2"/>
              <a:buChar char="p"/>
            </a:pPr>
            <a:r>
              <a:rPr lang="zh-CN" altLang="en-US" sz="160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南京白鹭湖房地产开发有限公司</a:t>
            </a:r>
          </a:p>
          <a:p>
            <a:pPr indent="457200" defTabSz="720725">
              <a:lnSpc>
                <a:spcPct val="135000"/>
              </a:lnSpc>
              <a:buFont typeface="Wingdings" pitchFamily="2" charset="2"/>
              <a:buChar char="p"/>
            </a:pPr>
            <a:r>
              <a:rPr lang="zh-CN" altLang="en-US" sz="160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南京白鹭湖生物科技有限公司</a:t>
            </a:r>
          </a:p>
        </p:txBody>
      </p:sp>
      <p:pic>
        <p:nvPicPr>
          <p:cNvPr id="16386" name="Picture 2" descr="C:\Documents and Settings\hp1\桌面\未标题-1 拷贝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3963" y="1196975"/>
            <a:ext cx="58912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768350" y="40481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chemeClr val="bg1"/>
                </a:solidFill>
                <a:ea typeface="微软雅黑"/>
                <a:cs typeface="微软雅黑"/>
              </a:rPr>
              <a:t>关于我们</a:t>
            </a:r>
          </a:p>
        </p:txBody>
      </p:sp>
      <p:sp>
        <p:nvSpPr>
          <p:cNvPr id="9" name="矩形 8"/>
          <p:cNvSpPr/>
          <p:nvPr/>
        </p:nvSpPr>
        <p:spPr>
          <a:xfrm>
            <a:off x="409575" y="1557338"/>
            <a:ext cx="98425" cy="4016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TextBox 53"/>
          <p:cNvSpPr txBox="1">
            <a:spLocks noChangeAspect="1" noChangeArrowheads="1"/>
          </p:cNvSpPr>
          <p:nvPr/>
        </p:nvSpPr>
        <p:spPr bwMode="auto">
          <a:xfrm>
            <a:off x="625475" y="1557338"/>
            <a:ext cx="432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下属企业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hp1\桌面\揭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4675" y="1400175"/>
            <a:ext cx="40005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644525" y="4887913"/>
            <a:ext cx="67484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defTabSz="720725">
              <a:lnSpc>
                <a:spcPct val="135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即食燕窝制品。</a:t>
            </a:r>
            <a:r>
              <a:rPr lang="zh-CN" altLang="en-US" sz="240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经过几年审慎的市场调查和研究，我们对此有强烈的投资意愿</a:t>
            </a:r>
            <a:r>
              <a:rPr lang="zh-CN" altLang="en-US" sz="2400">
                <a:latin typeface="微软雅黑"/>
                <a:ea typeface="微软雅黑"/>
                <a:cs typeface="微软雅黑"/>
              </a:rPr>
              <a:t>！</a:t>
            </a:r>
            <a:endParaRPr lang="en-US" altLang="zh-CN" sz="2400" b="1">
              <a:latin typeface="微软雅黑"/>
              <a:ea typeface="微软雅黑"/>
              <a:cs typeface="微软雅黑"/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768350" y="40481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chemeClr val="bg1"/>
                </a:solidFill>
                <a:ea typeface="微软雅黑"/>
                <a:cs typeface="微软雅黑"/>
              </a:rPr>
              <a:t>关于我们</a:t>
            </a:r>
          </a:p>
        </p:txBody>
      </p:sp>
      <p:sp>
        <p:nvSpPr>
          <p:cNvPr id="9" name="矩形 8"/>
          <p:cNvSpPr/>
          <p:nvPr/>
        </p:nvSpPr>
        <p:spPr>
          <a:xfrm>
            <a:off x="552450" y="1484313"/>
            <a:ext cx="98425" cy="4016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TextBox 53"/>
          <p:cNvSpPr txBox="1">
            <a:spLocks noChangeAspect="1" noChangeArrowheads="1"/>
          </p:cNvSpPr>
          <p:nvPr/>
        </p:nvSpPr>
        <p:spPr bwMode="auto">
          <a:xfrm>
            <a:off x="768350" y="1484313"/>
            <a:ext cx="432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新的事业方向</a:t>
            </a:r>
          </a:p>
        </p:txBody>
      </p:sp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8800" y="1412875"/>
            <a:ext cx="259238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3538" y="2852738"/>
            <a:ext cx="2114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/>
          <p:nvPr/>
        </p:nvSpPr>
        <p:spPr>
          <a:xfrm>
            <a:off x="1486273" y="3028900"/>
            <a:ext cx="504055" cy="3168353"/>
          </a:xfrm>
          <a:custGeom>
            <a:avLst/>
            <a:gdLst/>
            <a:ahLst/>
            <a:cxnLst/>
            <a:rect l="l" t="t" r="r" b="b"/>
            <a:pathLst>
              <a:path w="504056" h="3168352">
                <a:moveTo>
                  <a:pt x="432048" y="0"/>
                </a:moveTo>
                <a:lnTo>
                  <a:pt x="504056" y="0"/>
                </a:lnTo>
                <a:lnTo>
                  <a:pt x="504056" y="1152128"/>
                </a:lnTo>
                <a:lnTo>
                  <a:pt x="504056" y="3168352"/>
                </a:lnTo>
                <a:lnTo>
                  <a:pt x="432048" y="3168352"/>
                </a:lnTo>
                <a:lnTo>
                  <a:pt x="0" y="3168352"/>
                </a:lnTo>
                <a:lnTo>
                  <a:pt x="0" y="1152128"/>
                </a:lnTo>
                <a:lnTo>
                  <a:pt x="432048" y="1152128"/>
                </a:lnTo>
                <a:close/>
              </a:path>
            </a:pathLst>
          </a:custGeom>
          <a:gradFill flip="none" rotWithShape="1">
            <a:gsLst>
              <a:gs pos="0">
                <a:srgbClr val="D7F155"/>
              </a:gs>
              <a:gs pos="59000">
                <a:srgbClr val="A8CA2C"/>
              </a:gs>
              <a:gs pos="91000">
                <a:srgbClr val="86A12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1489075" y="5157788"/>
            <a:ext cx="4587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研发人员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3175" y="2924175"/>
            <a:ext cx="601663" cy="1189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+mn-ea"/>
              </a:rPr>
              <a:t>1</a:t>
            </a:r>
            <a:endParaRPr lang="zh-CN" altLang="en-US" sz="7200" dirty="0">
              <a:solidFill>
                <a:schemeClr val="accent3">
                  <a:lumMod val="75000"/>
                </a:schemeClr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10" name="矩形 1"/>
          <p:cNvSpPr/>
          <p:nvPr/>
        </p:nvSpPr>
        <p:spPr>
          <a:xfrm>
            <a:off x="3425850" y="2381200"/>
            <a:ext cx="504056" cy="3168353"/>
          </a:xfrm>
          <a:custGeom>
            <a:avLst/>
            <a:gdLst/>
            <a:ahLst/>
            <a:cxnLst/>
            <a:rect l="l" t="t" r="r" b="b"/>
            <a:pathLst>
              <a:path w="504056" h="3168352">
                <a:moveTo>
                  <a:pt x="432048" y="0"/>
                </a:moveTo>
                <a:lnTo>
                  <a:pt x="504056" y="0"/>
                </a:lnTo>
                <a:lnTo>
                  <a:pt x="504056" y="1152128"/>
                </a:lnTo>
                <a:lnTo>
                  <a:pt x="504056" y="3168352"/>
                </a:lnTo>
                <a:lnTo>
                  <a:pt x="432048" y="3168352"/>
                </a:lnTo>
                <a:lnTo>
                  <a:pt x="0" y="3168352"/>
                </a:lnTo>
                <a:lnTo>
                  <a:pt x="0" y="1152128"/>
                </a:lnTo>
                <a:lnTo>
                  <a:pt x="432048" y="1152128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47000">
                <a:srgbClr val="FFC000"/>
              </a:gs>
              <a:gs pos="89000">
                <a:schemeClr val="accent6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D2A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3433763" y="4508500"/>
            <a:ext cx="458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产品经理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7863" y="2349500"/>
            <a:ext cx="601662" cy="1189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+mn-ea"/>
              </a:rPr>
              <a:t>2</a:t>
            </a:r>
            <a:endParaRPr lang="zh-CN" altLang="en-US" sz="72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14" name="矩形 1"/>
          <p:cNvSpPr/>
          <p:nvPr/>
        </p:nvSpPr>
        <p:spPr>
          <a:xfrm>
            <a:off x="5373365" y="1731913"/>
            <a:ext cx="504056" cy="3168352"/>
          </a:xfrm>
          <a:custGeom>
            <a:avLst/>
            <a:gdLst/>
            <a:ahLst/>
            <a:cxnLst/>
            <a:rect l="l" t="t" r="r" b="b"/>
            <a:pathLst>
              <a:path w="504056" h="3168352">
                <a:moveTo>
                  <a:pt x="432048" y="0"/>
                </a:moveTo>
                <a:lnTo>
                  <a:pt x="504056" y="0"/>
                </a:lnTo>
                <a:lnTo>
                  <a:pt x="504056" y="1152128"/>
                </a:lnTo>
                <a:lnTo>
                  <a:pt x="504056" y="3168352"/>
                </a:lnTo>
                <a:lnTo>
                  <a:pt x="432048" y="3168352"/>
                </a:lnTo>
                <a:lnTo>
                  <a:pt x="0" y="3168352"/>
                </a:lnTo>
                <a:lnTo>
                  <a:pt x="0" y="1152128"/>
                </a:lnTo>
                <a:lnTo>
                  <a:pt x="432048" y="1152128"/>
                </a:lnTo>
                <a:close/>
              </a:path>
            </a:pathLst>
          </a:custGeom>
          <a:gradFill flip="none" rotWithShape="1">
            <a:gsLst>
              <a:gs pos="0">
                <a:srgbClr val="D7F155"/>
              </a:gs>
              <a:gs pos="59000">
                <a:srgbClr val="A8CA2C"/>
              </a:gs>
              <a:gs pos="91000">
                <a:srgbClr val="86A12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46" name="TextBox 14"/>
          <p:cNvSpPr txBox="1">
            <a:spLocks noChangeArrowheads="1"/>
          </p:cNvSpPr>
          <p:nvPr/>
        </p:nvSpPr>
        <p:spPr bwMode="auto">
          <a:xfrm>
            <a:off x="5376863" y="3716338"/>
            <a:ext cx="4587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企业高管</a:t>
            </a:r>
          </a:p>
        </p:txBody>
      </p:sp>
      <p:sp>
        <p:nvSpPr>
          <p:cNvPr id="18447" name="TextBox 15"/>
          <p:cNvSpPr txBox="1">
            <a:spLocks noChangeArrowheads="1"/>
          </p:cNvSpPr>
          <p:nvPr/>
        </p:nvSpPr>
        <p:spPr bwMode="auto">
          <a:xfrm>
            <a:off x="5089525" y="1700213"/>
            <a:ext cx="60166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77933C"/>
                </a:solidFill>
                <a:latin typeface="Arial Narrow" pitchFamily="34" charset="0"/>
              </a:rPr>
              <a:t>3</a:t>
            </a:r>
            <a:endParaRPr lang="zh-CN" altLang="en-US" sz="7200">
              <a:solidFill>
                <a:srgbClr val="77933C"/>
              </a:solidFill>
              <a:latin typeface="Arial Narrow" pitchFamily="34" charset="0"/>
            </a:endParaRPr>
          </a:p>
        </p:txBody>
      </p:sp>
      <p:sp>
        <p:nvSpPr>
          <p:cNvPr id="18" name="矩形 1"/>
          <p:cNvSpPr/>
          <p:nvPr/>
        </p:nvSpPr>
        <p:spPr>
          <a:xfrm>
            <a:off x="7390730" y="1300113"/>
            <a:ext cx="504056" cy="3168352"/>
          </a:xfrm>
          <a:custGeom>
            <a:avLst/>
            <a:gdLst/>
            <a:ahLst/>
            <a:cxnLst/>
            <a:rect l="l" t="t" r="r" b="b"/>
            <a:pathLst>
              <a:path w="504056" h="3168352">
                <a:moveTo>
                  <a:pt x="432048" y="0"/>
                </a:moveTo>
                <a:lnTo>
                  <a:pt x="504056" y="0"/>
                </a:lnTo>
                <a:lnTo>
                  <a:pt x="504056" y="1152128"/>
                </a:lnTo>
                <a:lnTo>
                  <a:pt x="504056" y="3168352"/>
                </a:lnTo>
                <a:lnTo>
                  <a:pt x="432048" y="3168352"/>
                </a:lnTo>
                <a:lnTo>
                  <a:pt x="0" y="3168352"/>
                </a:lnTo>
                <a:lnTo>
                  <a:pt x="0" y="1152128"/>
                </a:lnTo>
                <a:lnTo>
                  <a:pt x="432048" y="1152128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47000">
                <a:srgbClr val="FFC000"/>
              </a:gs>
              <a:gs pos="89000">
                <a:schemeClr val="accent6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D2A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51" name="TextBox 18"/>
          <p:cNvSpPr txBox="1">
            <a:spLocks noChangeArrowheads="1"/>
          </p:cNvSpPr>
          <p:nvPr/>
        </p:nvSpPr>
        <p:spPr bwMode="auto">
          <a:xfrm>
            <a:off x="7392988" y="2924175"/>
            <a:ext cx="45878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项目合作伙伴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05650" y="1268413"/>
            <a:ext cx="601663" cy="1189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+mn-ea"/>
              </a:rPr>
              <a:t>4</a:t>
            </a:r>
            <a:endParaRPr lang="zh-CN" altLang="en-US" sz="72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18453" name="Text Box 33"/>
          <p:cNvSpPr txBox="1">
            <a:spLocks noChangeArrowheads="1"/>
          </p:cNvSpPr>
          <p:nvPr/>
        </p:nvSpPr>
        <p:spPr bwMode="auto">
          <a:xfrm>
            <a:off x="768350" y="40481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chemeClr val="bg1"/>
                </a:solidFill>
                <a:ea typeface="微软雅黑"/>
                <a:cs typeface="微软雅黑"/>
              </a:rPr>
              <a:t>职业发展</a:t>
            </a:r>
          </a:p>
        </p:txBody>
      </p:sp>
      <p:pic>
        <p:nvPicPr>
          <p:cNvPr id="1028" name="Picture 4" descr="C:\Documents and Settings\hp1\桌面\xiangcunty235.JPG"/>
          <p:cNvPicPr>
            <a:picLocks noChangeAspect="1" noChangeArrowheads="1"/>
          </p:cNvPicPr>
          <p:nvPr/>
        </p:nvPicPr>
        <p:blipFill rotWithShape="1">
          <a:blip r:embed="rId2"/>
          <a:srcRect t="2635" b="2635"/>
          <a:stretch/>
        </p:blipFill>
        <p:spPr bwMode="auto">
          <a:xfrm>
            <a:off x="8402638" y="1700213"/>
            <a:ext cx="3600450" cy="4800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25"/>
          <p:cNvSpPr>
            <a:spLocks noChangeArrowheads="1"/>
          </p:cNvSpPr>
          <p:nvPr/>
        </p:nvSpPr>
        <p:spPr bwMode="auto">
          <a:xfrm>
            <a:off x="1128713" y="1700213"/>
            <a:ext cx="1079500" cy="431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rgbClr val="FF4B4B"/>
                </a:solidFill>
                <a:latin typeface="Impact" pitchFamily="34" charset="0"/>
                <a:ea typeface="微软雅黑"/>
                <a:cs typeface="微软雅黑"/>
              </a:rPr>
              <a:t>固定工资</a:t>
            </a:r>
          </a:p>
        </p:txBody>
      </p:sp>
      <p:sp>
        <p:nvSpPr>
          <p:cNvPr id="19458" name="Text Box 10"/>
          <p:cNvSpPr txBox="1">
            <a:spLocks noChangeArrowheads="1"/>
          </p:cNvSpPr>
          <p:nvPr/>
        </p:nvSpPr>
        <p:spPr bwMode="auto">
          <a:xfrm>
            <a:off x="768350" y="40481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chemeClr val="bg1"/>
                </a:solidFill>
                <a:ea typeface="微软雅黑"/>
                <a:cs typeface="微软雅黑"/>
              </a:rPr>
              <a:t>薪酬福利</a:t>
            </a:r>
          </a:p>
        </p:txBody>
      </p:sp>
      <p:sp>
        <p:nvSpPr>
          <p:cNvPr id="19459" name="矩形 25"/>
          <p:cNvSpPr>
            <a:spLocks noChangeArrowheads="1"/>
          </p:cNvSpPr>
          <p:nvPr/>
        </p:nvSpPr>
        <p:spPr bwMode="auto">
          <a:xfrm>
            <a:off x="3360738" y="1700213"/>
            <a:ext cx="1079500" cy="431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rgbClr val="FF4B4B"/>
                </a:solidFill>
                <a:latin typeface="Impact" pitchFamily="34" charset="0"/>
                <a:ea typeface="微软雅黑"/>
                <a:cs typeface="微软雅黑"/>
              </a:rPr>
              <a:t>年终奖金</a:t>
            </a:r>
          </a:p>
        </p:txBody>
      </p:sp>
      <p:sp>
        <p:nvSpPr>
          <p:cNvPr id="19460" name="矩形 25"/>
          <p:cNvSpPr>
            <a:spLocks noChangeArrowheads="1"/>
          </p:cNvSpPr>
          <p:nvPr/>
        </p:nvSpPr>
        <p:spPr bwMode="auto">
          <a:xfrm>
            <a:off x="6169025" y="1700213"/>
            <a:ext cx="1079500" cy="431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rgbClr val="FF4B4B"/>
                </a:solidFill>
                <a:latin typeface="Impact" pitchFamily="34" charset="0"/>
                <a:ea typeface="微软雅黑"/>
                <a:cs typeface="微软雅黑"/>
              </a:rPr>
              <a:t>绩效奖金</a:t>
            </a:r>
          </a:p>
        </p:txBody>
      </p:sp>
      <p:sp>
        <p:nvSpPr>
          <p:cNvPr id="19461" name="矩形 25"/>
          <p:cNvSpPr>
            <a:spLocks noChangeArrowheads="1"/>
          </p:cNvSpPr>
          <p:nvPr/>
        </p:nvSpPr>
        <p:spPr bwMode="auto">
          <a:xfrm>
            <a:off x="1201738" y="4005263"/>
            <a:ext cx="1079500" cy="431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rgbClr val="FF4B4B"/>
                </a:solidFill>
                <a:latin typeface="Impact" pitchFamily="34" charset="0"/>
                <a:ea typeface="微软雅黑"/>
                <a:cs typeface="微软雅黑"/>
              </a:rPr>
              <a:t>带薪休假</a:t>
            </a:r>
          </a:p>
        </p:txBody>
      </p:sp>
      <p:sp>
        <p:nvSpPr>
          <p:cNvPr id="19462" name="矩形 25"/>
          <p:cNvSpPr>
            <a:spLocks noChangeArrowheads="1"/>
          </p:cNvSpPr>
          <p:nvPr/>
        </p:nvSpPr>
        <p:spPr bwMode="auto">
          <a:xfrm>
            <a:off x="3505200" y="4076700"/>
            <a:ext cx="1079500" cy="431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rgbClr val="FF4B4B"/>
                </a:solidFill>
                <a:latin typeface="Impact" pitchFamily="34" charset="0"/>
                <a:ea typeface="微软雅黑"/>
                <a:cs typeface="微软雅黑"/>
              </a:rPr>
              <a:t>其他福利</a:t>
            </a:r>
          </a:p>
        </p:txBody>
      </p:sp>
      <p:sp>
        <p:nvSpPr>
          <p:cNvPr id="19463" name="矩形 25"/>
          <p:cNvSpPr>
            <a:spLocks noChangeArrowheads="1"/>
          </p:cNvSpPr>
          <p:nvPr/>
        </p:nvSpPr>
        <p:spPr bwMode="auto">
          <a:xfrm>
            <a:off x="696913" y="2349500"/>
            <a:ext cx="2016125" cy="158432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>
                <a:solidFill>
                  <a:srgbClr val="4A7EBB"/>
                </a:solidFill>
                <a:latin typeface="Impact" pitchFamily="34" charset="0"/>
                <a:ea typeface="微软雅黑"/>
                <a:cs typeface="微软雅黑"/>
              </a:rPr>
              <a:t>根据员工岗位性质及所负责任，提供业内富有竞争力的固定工资，并每季度对绩效表现优秀的员工进行薪酬调整</a:t>
            </a:r>
          </a:p>
        </p:txBody>
      </p:sp>
      <p:sp>
        <p:nvSpPr>
          <p:cNvPr id="19464" name="矩形 25"/>
          <p:cNvSpPr>
            <a:spLocks noChangeArrowheads="1"/>
          </p:cNvSpPr>
          <p:nvPr/>
        </p:nvSpPr>
        <p:spPr bwMode="auto">
          <a:xfrm>
            <a:off x="3144838" y="2205038"/>
            <a:ext cx="2016125" cy="158432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>
                <a:solidFill>
                  <a:srgbClr val="4A7EBB"/>
                </a:solidFill>
                <a:latin typeface="Impact" pitchFamily="34" charset="0"/>
                <a:ea typeface="微软雅黑"/>
                <a:cs typeface="微软雅黑"/>
              </a:rPr>
              <a:t>对于有志于在公司长远发展，绩效表现优秀的员工提供年终奖金，旨在让员工分享公司业绩的成长</a:t>
            </a:r>
          </a:p>
        </p:txBody>
      </p:sp>
      <p:sp>
        <p:nvSpPr>
          <p:cNvPr id="19465" name="矩形 25"/>
          <p:cNvSpPr>
            <a:spLocks noChangeArrowheads="1"/>
          </p:cNvSpPr>
          <p:nvPr/>
        </p:nvSpPr>
        <p:spPr bwMode="auto">
          <a:xfrm>
            <a:off x="5737225" y="2492375"/>
            <a:ext cx="2016125" cy="158432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>
                <a:solidFill>
                  <a:srgbClr val="4A7EBB"/>
                </a:solidFill>
                <a:latin typeface="Impact" pitchFamily="34" charset="0"/>
                <a:ea typeface="微软雅黑"/>
                <a:cs typeface="微软雅黑"/>
              </a:rPr>
              <a:t>每季度对所有员工的工作绩效进行一次考核，并根据公司制度和员工表现为员工提供季度奖金。绩效奖金直接体现薪酬激励的绩效导向</a:t>
            </a:r>
          </a:p>
        </p:txBody>
      </p:sp>
      <p:sp>
        <p:nvSpPr>
          <p:cNvPr id="19466" name="矩形 25"/>
          <p:cNvSpPr>
            <a:spLocks noChangeArrowheads="1"/>
          </p:cNvSpPr>
          <p:nvPr/>
        </p:nvSpPr>
        <p:spPr bwMode="auto">
          <a:xfrm>
            <a:off x="768350" y="4508500"/>
            <a:ext cx="2016125" cy="158432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>
                <a:solidFill>
                  <a:srgbClr val="4A7EBB"/>
                </a:solidFill>
                <a:latin typeface="Impact" pitchFamily="34" charset="0"/>
                <a:ea typeface="微软雅黑"/>
                <a:cs typeface="微软雅黑"/>
              </a:rPr>
              <a:t>公司为员工提供完善的保障计划，包括国家规定养老保险、医疗保险、工伤保险、失业保险、大病保险等，同时每年还会额外安排一次带薪休假</a:t>
            </a:r>
          </a:p>
        </p:txBody>
      </p:sp>
      <p:sp>
        <p:nvSpPr>
          <p:cNvPr id="19467" name="矩形 25"/>
          <p:cNvSpPr>
            <a:spLocks noChangeArrowheads="1"/>
          </p:cNvSpPr>
          <p:nvPr/>
        </p:nvSpPr>
        <p:spPr bwMode="auto">
          <a:xfrm>
            <a:off x="3217863" y="4652963"/>
            <a:ext cx="2016125" cy="158432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>
                <a:solidFill>
                  <a:srgbClr val="4A7EBB"/>
                </a:solidFill>
                <a:latin typeface="Impact" pitchFamily="34" charset="0"/>
                <a:ea typeface="微软雅黑"/>
                <a:cs typeface="微软雅黑"/>
              </a:rPr>
              <a:t>我们为员工提供更多福利计划，旨在为员工创建舒适的工作环境，并实现工作与生活的平衡，这些福利包括：免费住房、住房补贴、创新贡献奖、伯乐奖等。</a:t>
            </a:r>
          </a:p>
        </p:txBody>
      </p:sp>
      <p:pic>
        <p:nvPicPr>
          <p:cNvPr id="19468" name="Picture 2" descr="D:\Teliss_Tong\Doing\new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5288" y="4076700"/>
            <a:ext cx="511333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3"/>
          <p:cNvSpPr txBox="1">
            <a:spLocks noChangeArrowheads="1"/>
          </p:cNvSpPr>
          <p:nvPr/>
        </p:nvSpPr>
        <p:spPr bwMode="auto">
          <a:xfrm>
            <a:off x="768350" y="40481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chemeClr val="bg1"/>
                </a:solidFill>
                <a:ea typeface="微软雅黑"/>
                <a:cs typeface="微软雅黑"/>
              </a:rPr>
              <a:t>薪酬福利</a:t>
            </a:r>
          </a:p>
        </p:txBody>
      </p:sp>
      <p:pic>
        <p:nvPicPr>
          <p:cNvPr id="20482" name="Picture 2" descr="D:\Teliss_Tong\Copy\定期备份\工作备份\！PPT图片及版面资源\06-PPT精选插图\03-人物\20120208165810751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50" y="1700213"/>
            <a:ext cx="5957888" cy="3967162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0483" name="Text Box 15"/>
          <p:cNvSpPr txBox="1">
            <a:spLocks noChangeArrowheads="1"/>
          </p:cNvSpPr>
          <p:nvPr/>
        </p:nvSpPr>
        <p:spPr bwMode="auto">
          <a:xfrm>
            <a:off x="6818313" y="1989138"/>
            <a:ext cx="4249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ea typeface="微软雅黑"/>
                <a:cs typeface="微软雅黑"/>
              </a:rPr>
              <a:t>真挚欢迎您的加入</a:t>
            </a:r>
          </a:p>
        </p:txBody>
      </p:sp>
      <p:sp>
        <p:nvSpPr>
          <p:cNvPr id="3" name="矩形 2"/>
          <p:cNvSpPr/>
          <p:nvPr/>
        </p:nvSpPr>
        <p:spPr>
          <a:xfrm>
            <a:off x="6457950" y="3213100"/>
            <a:ext cx="4824413" cy="208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江苏嘉英置业投资发展集团有限公司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江苏 南京中山北路</a:t>
            </a:r>
            <a:r>
              <a:rPr lang="en-US" altLang="zh-CN" sz="2000" b="1" dirty="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95</a:t>
            </a:r>
            <a:r>
              <a:rPr lang="zh-CN" altLang="en-US" sz="2000" b="1" dirty="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号议事园大厦</a:t>
            </a:r>
            <a:r>
              <a:rPr lang="en-US" altLang="zh-CN" sz="2000" b="1" dirty="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32</a:t>
            </a:r>
            <a:r>
              <a:rPr lang="zh-CN" altLang="en-US" sz="2000" b="1" dirty="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楼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025-83151073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13951618763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4A7EBB"/>
                </a:solidFill>
                <a:latin typeface="微软雅黑"/>
                <a:ea typeface="微软雅黑"/>
                <a:cs typeface="微软雅黑"/>
              </a:rPr>
              <a:t>李远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6892</TotalTime>
  <Words>415</Words>
  <Application>Microsoft Office PowerPoint</Application>
  <PresentationFormat>自定义</PresentationFormat>
  <Paragraphs>54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微软用户</cp:lastModifiedBy>
  <cp:revision>1085</cp:revision>
  <dcterms:created xsi:type="dcterms:W3CDTF">2012-10-07T00:28:30Z</dcterms:created>
  <dcterms:modified xsi:type="dcterms:W3CDTF">2013-11-01T09:45:06Z</dcterms:modified>
</cp:coreProperties>
</file>