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58" r:id="rId3"/>
    <p:sldId id="267" r:id="rId4"/>
    <p:sldId id="259" r:id="rId5"/>
    <p:sldId id="260" r:id="rId6"/>
    <p:sldId id="261" r:id="rId7"/>
    <p:sldId id="263" r:id="rId8"/>
    <p:sldId id="264" r:id="rId9"/>
    <p:sldId id="270" r:id="rId10"/>
    <p:sldId id="271" r:id="rId11"/>
    <p:sldId id="27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424" autoAdjust="0"/>
  </p:normalViewPr>
  <p:slideViewPr>
    <p:cSldViewPr snapToGrid="0">
      <p:cViewPr varScale="1">
        <p:scale>
          <a:sx n="71" d="100"/>
          <a:sy n="71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2239D-4AF6-47F1-8A9D-DD59C698D891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23C2B-5301-4C09-9522-650B793D5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2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250D-441E-4103-84B6-5E6BF03CF4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98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团队构成、产品类别、数量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23C2B-5301-4C09-9522-650B793D58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60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良心、诚意和信任</a:t>
            </a:r>
            <a:r>
              <a:rPr lang="zh-CN" altLang="en-US" baseline="0" dirty="0" smtClean="0"/>
              <a:t> 的 新农人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23C2B-5301-4C09-9522-650B793D58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26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春播在食品安全的检测上遵循的什么标准体系。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23C2B-5301-4C09-9522-650B793D58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35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27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8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458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0306724" y="83671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结束语</a:t>
            </a:r>
          </a:p>
        </p:txBody>
      </p:sp>
    </p:spTree>
    <p:extLst>
      <p:ext uri="{BB962C8B-B14F-4D97-AF65-F5344CB8AC3E}">
        <p14:creationId xmlns:p14="http://schemas.microsoft.com/office/powerpoint/2010/main" val="202039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62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55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93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81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04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825" y="350525"/>
            <a:ext cx="1377950" cy="6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0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53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5758-D729-4D94-A784-980D86CD92AC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70CC-72FD-424F-8459-D5FC8DA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58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13" Type="http://schemas.openxmlformats.org/officeDocument/2006/relationships/image" Target="../media/image66.jpeg"/><Relationship Id="rId3" Type="http://schemas.openxmlformats.org/officeDocument/2006/relationships/image" Target="../media/image13.png"/><Relationship Id="rId7" Type="http://schemas.openxmlformats.org/officeDocument/2006/relationships/image" Target="../media/image60.jpg"/><Relationship Id="rId12" Type="http://schemas.openxmlformats.org/officeDocument/2006/relationships/image" Target="../media/image6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11" Type="http://schemas.openxmlformats.org/officeDocument/2006/relationships/image" Target="../media/image64.jpeg"/><Relationship Id="rId5" Type="http://schemas.openxmlformats.org/officeDocument/2006/relationships/image" Target="../media/image58.jpg"/><Relationship Id="rId10" Type="http://schemas.openxmlformats.org/officeDocument/2006/relationships/image" Target="../media/image63.jpeg"/><Relationship Id="rId4" Type="http://schemas.openxmlformats.org/officeDocument/2006/relationships/image" Target="../media/image7.png"/><Relationship Id="rId9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7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13.png"/><Relationship Id="rId10" Type="http://schemas.openxmlformats.org/officeDocument/2006/relationships/image" Target="../media/image35.jpg"/><Relationship Id="rId4" Type="http://schemas.openxmlformats.org/officeDocument/2006/relationships/image" Target="../media/image12.jpg"/><Relationship Id="rId9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7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5959" y="0"/>
            <a:ext cx="12231406" cy="6870702"/>
            <a:chOff x="-25959" y="0"/>
            <a:chExt cx="12231406" cy="6870702"/>
          </a:xfrm>
        </p:grpSpPr>
        <p:sp>
          <p:nvSpPr>
            <p:cNvPr id="21" name="矩形 20"/>
            <p:cNvSpPr/>
            <p:nvPr/>
          </p:nvSpPr>
          <p:spPr>
            <a:xfrm>
              <a:off x="0" y="1"/>
              <a:ext cx="12192000" cy="896078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28000">
                  <a:srgbClr val="92D050"/>
                </a:gs>
                <a:gs pos="73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2375" y="0"/>
              <a:ext cx="2126895" cy="896078"/>
            </a:xfrm>
            <a:prstGeom prst="rect">
              <a:avLst/>
            </a:prstGeom>
          </p:spPr>
        </p:pic>
        <p:pic>
          <p:nvPicPr>
            <p:cNvPr id="48" name="Picture 2" descr="c:\users\jianguo\appdata\roaming\360se6\User Data\temp\daolu-01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884902"/>
              <a:ext cx="9141769" cy="597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矩形 49"/>
            <p:cNvSpPr/>
            <p:nvPr/>
          </p:nvSpPr>
          <p:spPr>
            <a:xfrm>
              <a:off x="2231" y="884901"/>
              <a:ext cx="9144000" cy="5973097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-25959" y="6250014"/>
              <a:ext cx="12228432" cy="620688"/>
            </a:xfrm>
            <a:prstGeom prst="rect">
              <a:avLst/>
            </a:prstGeom>
            <a:solidFill>
              <a:srgbClr val="518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80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-25959" y="6369340"/>
              <a:ext cx="12231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>
                      <a:lumMod val="85000"/>
                    </a:schemeClr>
                  </a:solidFill>
                </a:rPr>
                <a:t>www.chunbo.com</a:t>
              </a:r>
              <a:endParaRPr lang="zh-CN" altLang="en-US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59" y="916014"/>
              <a:ext cx="11079441" cy="5334000"/>
            </a:xfrm>
            <a:prstGeom prst="rect">
              <a:avLst/>
            </a:prstGeom>
          </p:spPr>
        </p:pic>
        <p:sp>
          <p:nvSpPr>
            <p:cNvPr id="54" name="矩形 53"/>
            <p:cNvSpPr/>
            <p:nvPr/>
          </p:nvSpPr>
          <p:spPr>
            <a:xfrm>
              <a:off x="-25959" y="5930672"/>
              <a:ext cx="12228432" cy="348630"/>
            </a:xfrm>
            <a:prstGeom prst="rect">
              <a:avLst/>
            </a:prstGeom>
            <a:solidFill>
              <a:srgbClr val="9CD76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76" y="2905302"/>
              <a:ext cx="562726" cy="381202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909" y="3878821"/>
              <a:ext cx="266667" cy="171429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575" y="4437159"/>
              <a:ext cx="266667" cy="171429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667" b="100000" l="1785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8666" y="4063951"/>
              <a:ext cx="266667" cy="171429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834797" y="2961094"/>
              <a:ext cx="525015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200" b="1" dirty="0" smtClean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播种</a:t>
              </a:r>
              <a:r>
                <a:rPr lang="zh-CN" altLang="en-US" sz="3200" b="1" dirty="0" smtClean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400" b="1" dirty="0" smtClean="0">
                  <a:ln w="66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希望</a:t>
              </a:r>
              <a:r>
                <a:rPr lang="zh-CN" altLang="en-US" sz="3600" b="1" dirty="0" smtClean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32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共</a:t>
              </a:r>
              <a:r>
                <a:rPr lang="zh-CN" altLang="en-US" sz="3200" b="1" dirty="0" smtClean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筑 </a:t>
              </a:r>
              <a:r>
                <a:rPr lang="zh-CN" altLang="en-US" sz="4400" b="1" dirty="0" smtClean="0">
                  <a:ln w="66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</a:t>
              </a:r>
              <a:r>
                <a:rPr lang="zh-CN" altLang="en-US" sz="3600" b="1" dirty="0" smtClean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zh-CN" altLang="en-US" sz="36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362719" y="6002065"/>
              <a:ext cx="117807" cy="1570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5867424" y="6002065"/>
              <a:ext cx="117807" cy="1570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2" name="椭圆 61"/>
            <p:cNvSpPr/>
            <p:nvPr/>
          </p:nvSpPr>
          <p:spPr>
            <a:xfrm>
              <a:off x="4858014" y="5999207"/>
              <a:ext cx="117807" cy="1570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3" name="椭圆 62"/>
            <p:cNvSpPr/>
            <p:nvPr/>
          </p:nvSpPr>
          <p:spPr>
            <a:xfrm>
              <a:off x="4353308" y="5999207"/>
              <a:ext cx="117807" cy="1570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4" name="椭圆 63"/>
            <p:cNvSpPr/>
            <p:nvPr/>
          </p:nvSpPr>
          <p:spPr>
            <a:xfrm>
              <a:off x="7404558" y="6002065"/>
              <a:ext cx="117807" cy="1570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5" name="椭圆 64"/>
            <p:cNvSpPr/>
            <p:nvPr/>
          </p:nvSpPr>
          <p:spPr>
            <a:xfrm>
              <a:off x="6899853" y="5999207"/>
              <a:ext cx="117807" cy="1570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6" name="椭圆 65"/>
            <p:cNvSpPr/>
            <p:nvPr/>
          </p:nvSpPr>
          <p:spPr>
            <a:xfrm>
              <a:off x="6395148" y="5999207"/>
              <a:ext cx="117807" cy="1570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7" name="椭圆 66"/>
            <p:cNvSpPr/>
            <p:nvPr/>
          </p:nvSpPr>
          <p:spPr>
            <a:xfrm>
              <a:off x="7881424" y="6006985"/>
              <a:ext cx="117807" cy="1570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31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3145" y="450165"/>
            <a:ext cx="760728" cy="2949857"/>
            <a:chOff x="363145" y="450166"/>
            <a:chExt cx="760728" cy="26411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45" y="450166"/>
              <a:ext cx="760728" cy="264118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204" y="864343"/>
              <a:ext cx="465729" cy="2124517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509705" y="1021665"/>
            <a:ext cx="461665" cy="2316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春播精彩活动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571500"/>
            <a:chOff x="0" y="0"/>
            <a:chExt cx="12192000" cy="5715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981511" cy="571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l="1" t="2" r="46249" b="21230"/>
            <a:stretch/>
          </p:blipFill>
          <p:spPr>
            <a:xfrm>
              <a:off x="7907645" y="0"/>
              <a:ext cx="4284355" cy="450166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12" y="396527"/>
            <a:ext cx="2988396" cy="19056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23110" y="2256041"/>
            <a:ext cx="2253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法国驻华使馆国庆日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晚宴</a:t>
            </a:r>
            <a:endParaRPr lang="zh-CN" altLang="en-US" sz="1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47" y="396527"/>
            <a:ext cx="2848316" cy="189591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97031" y="2281798"/>
            <a:ext cx="2253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姚明助阵春播跑团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03" y="396528"/>
            <a:ext cx="2547088" cy="189245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676181" y="2294318"/>
            <a:ext cx="2253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加拿大驻华使馆早午茶</a:t>
            </a:r>
            <a:endParaRPr lang="zh-CN" altLang="en-US" sz="14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12" y="2562892"/>
            <a:ext cx="2988396" cy="168097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055292" y="4313131"/>
            <a:ext cx="2253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春播家庭日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47" y="2605844"/>
            <a:ext cx="2848316" cy="169536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974544" y="4372049"/>
            <a:ext cx="2253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春播农庄烹饪课堂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02" y="2612381"/>
            <a:ext cx="2597534" cy="166306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739504" y="4347202"/>
            <a:ext cx="2253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春播会员采摘活动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50" y="4633207"/>
            <a:ext cx="2913113" cy="194086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538994" y="6567609"/>
            <a:ext cx="2353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美国大使馆万圣节美食活动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2147" y="4666128"/>
            <a:ext cx="2825829" cy="187502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011194" y="6591230"/>
            <a:ext cx="2353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春播企业下午茶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59" y="4726735"/>
            <a:ext cx="2630375" cy="181441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7878479" y="6523373"/>
            <a:ext cx="2353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春播健康美食微课堂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096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 1"/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9" name="内容占位符 2"/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0" name="日期占位符 3"/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0820CF-B880-4189-942D-D702A7CBA730}" type="datetimeFigureOut">
              <a:rPr lang="zh-CN" altLang="en-US" smtClean="0"/>
              <a:pPr/>
              <a:t>2016/3/14</a:t>
            </a:fld>
            <a:endParaRPr lang="zh-CN" altLang="en-US"/>
          </a:p>
        </p:txBody>
      </p:sp>
      <p:sp>
        <p:nvSpPr>
          <p:cNvPr id="51" name="灯片编号占位符 5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2" name="Picture 2" descr="c:\users\jianguo\appdata\roaming\360se6\User Data\temp\daolu-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" y="0"/>
            <a:ext cx="12189025" cy="68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矩形 67"/>
          <p:cNvSpPr/>
          <p:nvPr/>
        </p:nvSpPr>
        <p:spPr>
          <a:xfrm>
            <a:off x="0" y="-2221"/>
            <a:ext cx="12192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52"/>
          <p:cNvGrpSpPr/>
          <p:nvPr/>
        </p:nvGrpSpPr>
        <p:grpSpPr>
          <a:xfrm>
            <a:off x="0" y="2"/>
            <a:ext cx="12192000" cy="6870699"/>
            <a:chOff x="0" y="-12699"/>
            <a:chExt cx="12192000" cy="6870699"/>
          </a:xfrm>
        </p:grpSpPr>
        <p:sp>
          <p:nvSpPr>
            <p:cNvPr id="54" name="矩形 53"/>
            <p:cNvSpPr/>
            <p:nvPr userDrawn="1"/>
          </p:nvSpPr>
          <p:spPr>
            <a:xfrm>
              <a:off x="0" y="6237312"/>
              <a:ext cx="12192000" cy="620688"/>
            </a:xfrm>
            <a:prstGeom prst="rect">
              <a:avLst/>
            </a:prstGeom>
            <a:solidFill>
              <a:srgbClr val="518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2400"/>
            </a:p>
          </p:txBody>
        </p:sp>
        <p:sp>
          <p:nvSpPr>
            <p:cNvPr id="55" name="矩形 54"/>
            <p:cNvSpPr/>
            <p:nvPr userDrawn="1"/>
          </p:nvSpPr>
          <p:spPr>
            <a:xfrm>
              <a:off x="8208235" y="-12699"/>
              <a:ext cx="3983764" cy="678713"/>
            </a:xfrm>
            <a:prstGeom prst="rect">
              <a:avLst/>
            </a:prstGeom>
            <a:solidFill>
              <a:srgbClr val="518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56" name="直接连接符 55"/>
            <p:cNvCxnSpPr/>
            <p:nvPr userDrawn="1"/>
          </p:nvCxnSpPr>
          <p:spPr>
            <a:xfrm>
              <a:off x="463841" y="678714"/>
              <a:ext cx="7629780" cy="0"/>
            </a:xfrm>
            <a:prstGeom prst="line">
              <a:avLst/>
            </a:prstGeom>
            <a:ln w="19050">
              <a:solidFill>
                <a:srgbClr val="5189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Shape 45"/>
            <p:cNvSpPr txBox="1">
              <a:spLocks/>
            </p:cNvSpPr>
            <p:nvPr userDrawn="1"/>
          </p:nvSpPr>
          <p:spPr>
            <a:xfrm>
              <a:off x="8208236" y="158236"/>
              <a:ext cx="3720413" cy="4205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defRPr sz="16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133" b="1" dirty="0" smtClean="0">
                  <a:solidFill>
                    <a:srgbClr val="9CD76F"/>
                  </a:solidFill>
                  <a:latin typeface="微软雅黑" pitchFamily="34" charset="-122"/>
                  <a:ea typeface="微软雅黑" pitchFamily="34" charset="-122"/>
                </a:rPr>
                <a:t>春播</a:t>
              </a:r>
              <a:endParaRPr lang="en-US" altLang="zh-CN" sz="2133" b="1" dirty="0" smtClean="0">
                <a:solidFill>
                  <a:srgbClr val="9CD76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矩形 57"/>
            <p:cNvSpPr/>
            <p:nvPr userDrawn="1"/>
          </p:nvSpPr>
          <p:spPr>
            <a:xfrm>
              <a:off x="0" y="5888682"/>
              <a:ext cx="12192000" cy="348630"/>
            </a:xfrm>
            <a:prstGeom prst="rect">
              <a:avLst/>
            </a:prstGeom>
            <a:solidFill>
              <a:srgbClr val="9CD76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9" name="椭圆 58"/>
          <p:cNvSpPr/>
          <p:nvPr/>
        </p:nvSpPr>
        <p:spPr>
          <a:xfrm>
            <a:off x="5500214" y="5987317"/>
            <a:ext cx="157076" cy="1570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0" name="椭圆 59"/>
          <p:cNvSpPr/>
          <p:nvPr/>
        </p:nvSpPr>
        <p:spPr>
          <a:xfrm>
            <a:off x="6173154" y="5987317"/>
            <a:ext cx="157076" cy="1570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椭圆 60"/>
          <p:cNvSpPr/>
          <p:nvPr/>
        </p:nvSpPr>
        <p:spPr>
          <a:xfrm>
            <a:off x="4827274" y="5984459"/>
            <a:ext cx="157076" cy="1570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椭圆 61"/>
          <p:cNvSpPr/>
          <p:nvPr/>
        </p:nvSpPr>
        <p:spPr>
          <a:xfrm>
            <a:off x="4154334" y="5984459"/>
            <a:ext cx="157076" cy="1570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3" name="椭圆 62"/>
          <p:cNvSpPr/>
          <p:nvPr/>
        </p:nvSpPr>
        <p:spPr>
          <a:xfrm>
            <a:off x="3503713" y="5984459"/>
            <a:ext cx="157076" cy="157076"/>
          </a:xfrm>
          <a:prstGeom prst="ellipse">
            <a:avLst/>
          </a:prstGeom>
          <a:solidFill>
            <a:srgbClr val="518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4" name="椭圆 63"/>
          <p:cNvSpPr/>
          <p:nvPr/>
        </p:nvSpPr>
        <p:spPr>
          <a:xfrm>
            <a:off x="8222666" y="5987317"/>
            <a:ext cx="157076" cy="1570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5" name="椭圆 64"/>
          <p:cNvSpPr/>
          <p:nvPr/>
        </p:nvSpPr>
        <p:spPr>
          <a:xfrm>
            <a:off x="7549726" y="5984459"/>
            <a:ext cx="157076" cy="1570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椭圆 65"/>
          <p:cNvSpPr/>
          <p:nvPr/>
        </p:nvSpPr>
        <p:spPr>
          <a:xfrm>
            <a:off x="6876786" y="5984459"/>
            <a:ext cx="157076" cy="1570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7" y="-20727"/>
            <a:ext cx="720081" cy="720081"/>
          </a:xfrm>
          <a:prstGeom prst="rect">
            <a:avLst/>
          </a:prstGeom>
        </p:spPr>
      </p:pic>
      <p:sp>
        <p:nvSpPr>
          <p:cNvPr id="69" name="椭圆 68"/>
          <p:cNvSpPr/>
          <p:nvPr/>
        </p:nvSpPr>
        <p:spPr>
          <a:xfrm>
            <a:off x="4421527" y="3879732"/>
            <a:ext cx="1415436" cy="1415436"/>
          </a:xfrm>
          <a:prstGeom prst="ellipse">
            <a:avLst/>
          </a:prstGeom>
          <a:ln>
            <a:solidFill>
              <a:srgbClr val="5189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99518" y="1114313"/>
            <a:ext cx="11317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春播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正在践行的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不仅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是为用户提供安心健康的餐桌食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材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希望通过与您一起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身体力行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167136" y="3554796"/>
            <a:ext cx="581370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就是春播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等待的那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lang="zh-CN" altLang="en-US" sz="2400" b="1" dirty="0" smtClean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明日之星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 smtClean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吧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！现在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就与你与你身边的朋友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在春播安心健康世界的</a:t>
            </a:r>
            <a:r>
              <a:rPr lang="zh-CN" altLang="zh-CN" sz="3200" b="1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快乐体验之旅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72" name="矩形 71"/>
          <p:cNvSpPr/>
          <p:nvPr/>
        </p:nvSpPr>
        <p:spPr>
          <a:xfrm>
            <a:off x="508380" y="1764313"/>
            <a:ext cx="11317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关爱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和守护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土壤</a:t>
            </a:r>
            <a:r>
              <a:rPr lang="en-US" altLang="zh-CN" sz="2400" b="1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400" b="1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en-US" altLang="zh-CN" sz="2400" b="1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400" b="1" dirty="0" smtClean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空气</a:t>
            </a:r>
            <a:r>
              <a:rPr lang="zh-CN" altLang="zh-CN" sz="2400" b="1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得到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547790" y="1698386"/>
            <a:ext cx="625476" cy="625476"/>
            <a:chOff x="9415572" y="2837808"/>
            <a:chExt cx="625476" cy="625476"/>
          </a:xfrm>
        </p:grpSpPr>
        <p:sp>
          <p:nvSpPr>
            <p:cNvPr id="74" name="椭圆 73"/>
            <p:cNvSpPr/>
            <p:nvPr/>
          </p:nvSpPr>
          <p:spPr>
            <a:xfrm>
              <a:off x="9415572" y="2837808"/>
              <a:ext cx="625476" cy="625476"/>
            </a:xfrm>
            <a:prstGeom prst="ellipse">
              <a:avLst/>
            </a:prstGeom>
            <a:solidFill>
              <a:srgbClr val="518926">
                <a:alpha val="7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5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397" y="3008513"/>
              <a:ext cx="341826" cy="338014"/>
            </a:xfrm>
            <a:prstGeom prst="rect">
              <a:avLst/>
            </a:prstGeom>
          </p:spPr>
        </p:pic>
      </p:grpSp>
      <p:sp>
        <p:nvSpPr>
          <p:cNvPr id="76" name="矩形 75"/>
          <p:cNvSpPr/>
          <p:nvPr/>
        </p:nvSpPr>
        <p:spPr>
          <a:xfrm>
            <a:off x="4007777" y="2526944"/>
            <a:ext cx="7973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唯有</a:t>
            </a:r>
            <a:r>
              <a:rPr lang="zh-CN" altLang="en-US" sz="2400" b="1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2400" b="1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美食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不可辜负，坚持和努力，</a:t>
            </a:r>
            <a:r>
              <a:rPr lang="zh-CN" altLang="zh-CN" sz="2400" b="1" dirty="0">
                <a:solidFill>
                  <a:srgbClr val="518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春播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需要您的支持，诚邀您加入。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758295" y="3157264"/>
            <a:ext cx="1485117" cy="1512168"/>
          </a:xfrm>
          <a:prstGeom prst="ellipse">
            <a:avLst/>
          </a:prstGeom>
          <a:solidFill>
            <a:schemeClr val="bg1"/>
          </a:solidFill>
          <a:ln w="28575">
            <a:solidFill>
              <a:srgbClr val="518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060346" y="3274021"/>
            <a:ext cx="4565078" cy="2050297"/>
            <a:chOff x="576108" y="3426380"/>
            <a:chExt cx="4565078" cy="2050297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3747337" y="4216405"/>
              <a:ext cx="258827" cy="164300"/>
            </a:xfrm>
            <a:prstGeom prst="line">
              <a:avLst/>
            </a:prstGeom>
            <a:ln>
              <a:solidFill>
                <a:srgbClr val="51892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66" y="3426380"/>
              <a:ext cx="1440160" cy="1440160"/>
            </a:xfrm>
            <a:prstGeom prst="rect">
              <a:avLst/>
            </a:prstGeom>
          </p:spPr>
        </p:pic>
        <p:cxnSp>
          <p:nvCxnSpPr>
            <p:cNvPr id="81" name="直接连接符 80"/>
            <p:cNvCxnSpPr/>
            <p:nvPr/>
          </p:nvCxnSpPr>
          <p:spPr>
            <a:xfrm flipV="1">
              <a:off x="1910383" y="4256706"/>
              <a:ext cx="335724" cy="144016"/>
            </a:xfrm>
            <a:prstGeom prst="line">
              <a:avLst/>
            </a:prstGeom>
            <a:ln>
              <a:solidFill>
                <a:srgbClr val="51892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82" name="组合 81"/>
            <p:cNvGrpSpPr/>
            <p:nvPr/>
          </p:nvGrpSpPr>
          <p:grpSpPr>
            <a:xfrm>
              <a:off x="576108" y="4061241"/>
              <a:ext cx="1415436" cy="1415436"/>
              <a:chOff x="2567608" y="1514764"/>
              <a:chExt cx="1573386" cy="1573386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2567608" y="1514764"/>
                <a:ext cx="1573386" cy="1573386"/>
              </a:xfrm>
              <a:prstGeom prst="ellipse">
                <a:avLst/>
              </a:prstGeom>
              <a:ln>
                <a:solidFill>
                  <a:srgbClr val="51892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31748" y="1772816"/>
                <a:ext cx="886285" cy="9924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pic>
        </p:grpSp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70419" y="4330289"/>
              <a:ext cx="870767" cy="819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</p:grpSp>
      <p:sp>
        <p:nvSpPr>
          <p:cNvPr id="86" name="TextBox 8"/>
          <p:cNvSpPr txBox="1"/>
          <p:nvPr/>
        </p:nvSpPr>
        <p:spPr>
          <a:xfrm>
            <a:off x="1498978" y="170419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18926"/>
                </a:solidFill>
                <a:latin typeface="Impact" panose="020B0806030902050204" pitchFamily="34" charset="0"/>
                <a:ea typeface="微软雅黑" pitchFamily="34" charset="-122"/>
              </a:rPr>
              <a:t>结束语</a:t>
            </a:r>
            <a:endParaRPr lang="zh-CN" altLang="en-US" sz="2400" b="1" dirty="0">
              <a:solidFill>
                <a:srgbClr val="518926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547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571500"/>
            <a:chOff x="0" y="0"/>
            <a:chExt cx="12192000" cy="5715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981511" cy="5715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" t="2" r="46249" b="21230"/>
            <a:stretch/>
          </p:blipFill>
          <p:spPr>
            <a:xfrm>
              <a:off x="7907645" y="0"/>
              <a:ext cx="4284355" cy="45016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11396" y="322363"/>
            <a:ext cx="758594" cy="2286666"/>
            <a:chOff x="0" y="450166"/>
            <a:chExt cx="800212" cy="23625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166"/>
              <a:ext cx="800212" cy="236253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/>
            <a:srcRect r="22144"/>
            <a:stretch/>
          </p:blipFill>
          <p:spPr>
            <a:xfrm>
              <a:off x="206493" y="864135"/>
              <a:ext cx="462248" cy="1674349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439086" y="873452"/>
            <a:ext cx="461665" cy="24429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 播 是 什 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6901" y="1293024"/>
            <a:ext cx="8518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春播是由来自互联网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门户、电商、时尚媒体和零售业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资深高管共同创立的新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76901" y="5505348"/>
            <a:ext cx="8518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春播全平台目前提供水果蔬菜、肉禽蛋品、水产海鲜、粮油副食、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零食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个大类共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食材和食品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76901" y="646846"/>
            <a:ext cx="491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春播</a:t>
            </a:r>
            <a:r>
              <a:rPr lang="zh-CN" altLang="en-US" sz="3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强大</a:t>
            </a:r>
            <a:r>
              <a:rPr lang="zh-CN" altLang="en-US" sz="3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的互联网基因</a:t>
            </a:r>
            <a:endParaRPr lang="zh-CN" altLang="en-US" sz="3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76901" y="4783671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春播产品体量</a:t>
            </a:r>
            <a:endParaRPr lang="zh-CN" altLang="en-US" sz="3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76900" y="2116335"/>
            <a:ext cx="8386899" cy="2347633"/>
            <a:chOff x="2276901" y="3147562"/>
            <a:chExt cx="7884184" cy="220691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/>
            <a:srcRect t="15845" b="14202"/>
            <a:stretch/>
          </p:blipFill>
          <p:spPr>
            <a:xfrm>
              <a:off x="2276901" y="3147562"/>
              <a:ext cx="7884184" cy="220691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7910" y="3711587"/>
              <a:ext cx="2207510" cy="9607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/>
          <a:srcRect r="43189" b="27857"/>
          <a:stretch/>
        </p:blipFill>
        <p:spPr>
          <a:xfrm>
            <a:off x="1547535" y="4886379"/>
            <a:ext cx="729365" cy="44091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/>
          <a:srcRect r="43189" b="27857"/>
          <a:stretch/>
        </p:blipFill>
        <p:spPr>
          <a:xfrm>
            <a:off x="1547535" y="694550"/>
            <a:ext cx="729365" cy="4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571500"/>
            <a:chOff x="0" y="0"/>
            <a:chExt cx="12192000" cy="5715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981511" cy="5715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" t="2" r="46249" b="21230"/>
            <a:stretch/>
          </p:blipFill>
          <p:spPr>
            <a:xfrm>
              <a:off x="7907645" y="0"/>
              <a:ext cx="4284355" cy="45016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63145" y="450166"/>
            <a:ext cx="760728" cy="2641180"/>
            <a:chOff x="363145" y="450166"/>
            <a:chExt cx="760728" cy="26411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45" y="450166"/>
              <a:ext cx="760728" cy="26411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204" y="864343"/>
              <a:ext cx="465729" cy="2124517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520972" y="864343"/>
            <a:ext cx="461665" cy="24247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 播 倡 导 的 理 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71925" y="928813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0" i="0" dirty="0" smtClean="0">
                <a:solidFill>
                  <a:srgbClr val="2BBC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安心</a:t>
            </a:r>
            <a:endParaRPr lang="zh-CN" altLang="en-US" sz="3200" b="0" i="0" dirty="0">
              <a:solidFill>
                <a:srgbClr val="2BBC6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71925" y="2766039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0" i="0" dirty="0" smtClean="0">
                <a:solidFill>
                  <a:srgbClr val="2BBC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新鲜</a:t>
            </a:r>
            <a:endParaRPr lang="zh-CN" altLang="en-US" sz="3200" b="0" i="0" dirty="0">
              <a:solidFill>
                <a:srgbClr val="2BBC6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71925" y="4556149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0" i="0" dirty="0" smtClean="0">
                <a:solidFill>
                  <a:srgbClr val="2BBC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便捷</a:t>
            </a:r>
            <a:endParaRPr lang="zh-CN" altLang="en-US" sz="3200" b="0" i="0" dirty="0">
              <a:solidFill>
                <a:srgbClr val="2BBC6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69240" y="1548618"/>
            <a:ext cx="247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从田间到餐桌的全程控制</a:t>
            </a:r>
          </a:p>
          <a:p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284612" y="3291870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全程冷链确保极致新鲜</a:t>
            </a:r>
            <a:endParaRPr lang="zh-CN" altLang="en-US" sz="1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37698" y="5140924"/>
            <a:ext cx="1673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缤纷美味 一键购买</a:t>
            </a:r>
            <a:endParaRPr lang="zh-CN" altLang="en-US" sz="1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52966" y="888648"/>
            <a:ext cx="57781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自有种植基地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、“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良心守护大地生产者联盟”</a:t>
            </a:r>
            <a:endParaRPr lang="en-US" altLang="zh-CN" sz="1400" kern="1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再到全球优质供应商，保证了我们可为您提供</a:t>
            </a:r>
            <a:r>
              <a:rPr lang="zh-CN" altLang="en-US" sz="1400" kern="100" dirty="0" smtClean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品质如一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的有机食材</a:t>
            </a:r>
            <a:endParaRPr lang="en-US" altLang="zh-CN" sz="1400" kern="1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自建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符合国家标准的</a:t>
            </a:r>
            <a:r>
              <a:rPr lang="zh-CN" altLang="zh-CN" sz="1400" kern="1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品控实验室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总价值</a:t>
            </a:r>
            <a:r>
              <a:rPr lang="en-US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600</a:t>
            </a:r>
            <a:r>
              <a:rPr lang="zh-CN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万元的日本精密检测仪</a:t>
            </a:r>
            <a:endParaRPr lang="en-US" altLang="zh-CN" sz="1400" kern="1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由硕士、学士组成的</a:t>
            </a:r>
            <a:r>
              <a:rPr lang="zh-CN" altLang="en-US" sz="1400" kern="1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专业质检团队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负责对商品品质进行严格把控，并实时出具安全监测报告</a:t>
            </a:r>
            <a:endParaRPr lang="en-US" altLang="zh-CN" sz="1400" kern="1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每一商品均拥有</a:t>
            </a:r>
            <a:r>
              <a:rPr lang="zh-CN" altLang="zh-CN" sz="1400" kern="1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独立</a:t>
            </a:r>
            <a:r>
              <a:rPr lang="en-US" altLang="zh-CN" sz="1400" kern="1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ID</a:t>
            </a:r>
            <a:r>
              <a:rPr lang="zh-CN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实现“</a:t>
            </a:r>
            <a:r>
              <a:rPr lang="zh-CN" altLang="zh-CN" sz="1400" kern="1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检测</a:t>
            </a:r>
            <a:r>
              <a:rPr lang="zh-CN" altLang="zh-CN" sz="1400" kern="1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结果可</a:t>
            </a:r>
            <a:r>
              <a:rPr lang="zh-CN" altLang="zh-CN" sz="1400" kern="1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追溯</a:t>
            </a:r>
            <a:r>
              <a:rPr lang="zh-CN" altLang="en-US" sz="1400" kern="1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”！</a:t>
            </a:r>
            <a:endParaRPr lang="zh-CN" altLang="zh-CN" sz="1400" kern="1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66616" y="2751588"/>
            <a:ext cx="593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自建</a:t>
            </a:r>
            <a:r>
              <a:rPr lang="en-US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8000</a:t>
            </a:r>
            <a:r>
              <a:rPr lang="zh-CN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平米</a:t>
            </a:r>
            <a:r>
              <a:rPr lang="zh-CN" altLang="zh-CN" sz="1400" kern="100" dirty="0" smtClean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专业</a:t>
            </a:r>
            <a:r>
              <a:rPr lang="zh-CN" altLang="en-US" sz="1400" kern="1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仓储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配备常温区、冷藏库及冷冻库，</a:t>
            </a:r>
            <a:r>
              <a:rPr lang="en-US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个温区</a:t>
            </a:r>
            <a:r>
              <a:rPr lang="en-US" altLang="zh-CN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间独立储存空间，满足各类食材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保鲜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需求</a:t>
            </a:r>
            <a:endParaRPr lang="zh-CN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52966" y="4683501"/>
            <a:ext cx="62467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我们推出当日达及次日达配送服务，配备专业冷藏车的春播</a:t>
            </a:r>
            <a:r>
              <a:rPr lang="zh-CN" altLang="en-US" sz="1400" kern="1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专属物流团队</a:t>
            </a:r>
            <a:r>
              <a:rPr lang="zh-CN" altLang="en-US" sz="14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395" y="450167"/>
            <a:ext cx="2961605" cy="1917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81" y="3350814"/>
            <a:ext cx="1285128" cy="9653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15" y="3350814"/>
            <a:ext cx="1287139" cy="9668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50" y="3350814"/>
            <a:ext cx="1287138" cy="96535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38" y="3355292"/>
            <a:ext cx="1285128" cy="9653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2181" y="5198151"/>
            <a:ext cx="1783930" cy="12748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/>
          <a:srcRect t="16033" b="3484"/>
          <a:stretch/>
        </p:blipFill>
        <p:spPr>
          <a:xfrm>
            <a:off x="8107218" y="5198150"/>
            <a:ext cx="1692470" cy="127482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7983" y="5198150"/>
            <a:ext cx="1777362" cy="12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571500"/>
            <a:chOff x="0" y="0"/>
            <a:chExt cx="12192000" cy="5715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981511" cy="5715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" t="2" r="46249" b="21230"/>
            <a:stretch/>
          </p:blipFill>
          <p:spPr>
            <a:xfrm>
              <a:off x="7907645" y="0"/>
              <a:ext cx="4284355" cy="450166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11396" y="361000"/>
            <a:ext cx="758594" cy="2892264"/>
            <a:chOff x="0" y="450166"/>
            <a:chExt cx="800212" cy="236253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166"/>
              <a:ext cx="800212" cy="236253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/>
            <a:srcRect r="22144"/>
            <a:stretch/>
          </p:blipFill>
          <p:spPr>
            <a:xfrm>
              <a:off x="206493" y="864135"/>
              <a:ext cx="462248" cy="167434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 rot="16200000">
            <a:off x="-489596" y="1770992"/>
            <a:ext cx="2400657" cy="400110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春播自有种植基地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16765" y="605112"/>
            <a:ext cx="9378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在有机栽培蔬菜的种植过程中，我们严格遵循有机生产标准，</a:t>
            </a: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不使用化肥、农药等化学制剂</a:t>
            </a:r>
            <a:endParaRPr lang="en-US" altLang="zh-CN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同时利用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天敌防治、手工捉虫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等方式进行植保，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遵循自然规律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，让植物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自然生长。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" b="6246"/>
          <a:stretch/>
        </p:blipFill>
        <p:spPr>
          <a:xfrm>
            <a:off x="1726517" y="4366232"/>
            <a:ext cx="3746238" cy="24295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836" y="4397232"/>
            <a:ext cx="1752600" cy="1143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4207" y="4397232"/>
            <a:ext cx="1752600" cy="1143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7021" y="4411805"/>
            <a:ext cx="1752600" cy="1143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8956" y="5635786"/>
            <a:ext cx="1752600" cy="1143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 r="2068" b="9209"/>
          <a:stretch/>
        </p:blipFill>
        <p:spPr>
          <a:xfrm>
            <a:off x="1735989" y="1332773"/>
            <a:ext cx="4582924" cy="29342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6" y="1354857"/>
            <a:ext cx="4545152" cy="29210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07" y="5655052"/>
            <a:ext cx="1752600" cy="1143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64" y="5638991"/>
            <a:ext cx="1752600" cy="1143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3469" y="3523796"/>
            <a:ext cx="902811" cy="1319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</a:t>
            </a:r>
            <a:r>
              <a:rPr lang="zh-CN" altLang="en-US" sz="1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密云</a:t>
            </a:r>
            <a:endParaRPr lang="en-US" altLang="zh-CN" sz="1400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河北丰宁</a:t>
            </a:r>
            <a:endParaRPr lang="en-US" altLang="zh-CN" sz="1400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崇明</a:t>
            </a:r>
            <a:endParaRPr lang="en-US" altLang="zh-CN" sz="1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94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571500"/>
            <a:chOff x="0" y="0"/>
            <a:chExt cx="12192000" cy="5715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981511" cy="5715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" t="2" r="46249" b="21230"/>
            <a:stretch/>
          </p:blipFill>
          <p:spPr>
            <a:xfrm>
              <a:off x="7907645" y="0"/>
              <a:ext cx="4284355" cy="45016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63145" y="450166"/>
            <a:ext cx="760728" cy="3070956"/>
            <a:chOff x="363145" y="450166"/>
            <a:chExt cx="760728" cy="26411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45" y="450166"/>
              <a:ext cx="760728" cy="26411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204" y="864343"/>
              <a:ext cx="465729" cy="212451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512676" y="837047"/>
            <a:ext cx="461665" cy="38759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良心守护大地生产者联盟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13360" y="519685"/>
            <a:ext cx="9994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良心守护大地生产者联盟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良心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、诚意和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信任</a:t>
            </a:r>
            <a:r>
              <a:rPr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的新农人组织</a:t>
            </a: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首批与全国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位农业生产者共同建立“良心守护大地生产者联盟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未来将不断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扩充这个阵营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遵守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“保卫人类健康，保护地球环境”的共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en-US" sz="1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利用有机生产方式守护大地和人类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8" y="1958481"/>
            <a:ext cx="3048000" cy="20383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7" y="1958481"/>
            <a:ext cx="3048000" cy="2038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16" y="1945296"/>
            <a:ext cx="3048000" cy="2038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8" y="4404715"/>
            <a:ext cx="3048000" cy="20383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7" y="4404715"/>
            <a:ext cx="3048000" cy="20383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16" y="4415943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571500"/>
            <a:chOff x="0" y="0"/>
            <a:chExt cx="12192000" cy="5715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981511" cy="5715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" t="2" r="46249" b="21230"/>
            <a:stretch/>
          </p:blipFill>
          <p:spPr>
            <a:xfrm>
              <a:off x="7907645" y="0"/>
              <a:ext cx="4284355" cy="45016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311396" y="361000"/>
            <a:ext cx="758594" cy="2892264"/>
            <a:chOff x="0" y="450166"/>
            <a:chExt cx="800212" cy="236253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166"/>
              <a:ext cx="800212" cy="23625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r="22144"/>
            <a:stretch/>
          </p:blipFill>
          <p:spPr>
            <a:xfrm>
              <a:off x="206493" y="864135"/>
              <a:ext cx="462248" cy="167434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 rot="16200000">
            <a:off x="-357929" y="1779949"/>
            <a:ext cx="2123658" cy="36933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全球优质供应商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43205" y="6062078"/>
            <a:ext cx="8801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我们和全球近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个国家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的政府代表及食品行业协会合作，请他们亲荐本国最具代表性的优质食材食品，同时多位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买手亲赴原产地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进行全方位考察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，优选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出近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符合春播标准的顶级食品品牌。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53" y="509244"/>
            <a:ext cx="1619250" cy="1066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103" y="509244"/>
            <a:ext cx="1619250" cy="1066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506" y="509244"/>
            <a:ext cx="1619250" cy="1066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1278" y="535612"/>
            <a:ext cx="1619250" cy="1066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5497" y="509244"/>
            <a:ext cx="1619250" cy="1066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6853" y="2032390"/>
            <a:ext cx="1619250" cy="1066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0695" y="2046929"/>
            <a:ext cx="1619250" cy="1066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9506" y="1981744"/>
            <a:ext cx="1619250" cy="10668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6686" y="2077227"/>
            <a:ext cx="1619250" cy="1066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33866" y="2032390"/>
            <a:ext cx="1619250" cy="10668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910692" y="1657004"/>
            <a:ext cx="159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挪威海产局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34336" y="1657004"/>
            <a:ext cx="159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法国猪业联盟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12076" y="1662415"/>
            <a:ext cx="2481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韩国农水产食品流通公社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533866" y="1686320"/>
            <a:ext cx="222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日本料理普及促进会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186698" y="1657004"/>
            <a:ext cx="1975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澳洲肉类及畜牧业协会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489875" y="3146878"/>
            <a:ext cx="204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法国第一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巧克力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品牌赛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梦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47251" y="3146878"/>
            <a:ext cx="174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意大利优质橄榄油品牌曼托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87308" y="3165937"/>
            <a:ext cx="1596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澳大利亚乳制品品牌德运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558600" y="3160360"/>
            <a:ext cx="175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英国优质薯片泰瑞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311802" y="3146878"/>
            <a:ext cx="1952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德国奶粉大牌爱他美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0742" y="3784443"/>
            <a:ext cx="2834088" cy="21677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6"/>
          <a:srcRect l="1802" r="18491"/>
          <a:stretch/>
        </p:blipFill>
        <p:spPr>
          <a:xfrm>
            <a:off x="5145215" y="3798091"/>
            <a:ext cx="3616656" cy="215639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77191" y="3850421"/>
            <a:ext cx="1099927" cy="21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571500"/>
            <a:chOff x="0" y="0"/>
            <a:chExt cx="12192000" cy="5715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981511" cy="5715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" t="2" r="46249" b="21230"/>
            <a:stretch/>
          </p:blipFill>
          <p:spPr>
            <a:xfrm>
              <a:off x="7907645" y="0"/>
              <a:ext cx="4284355" cy="45016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11396" y="361000"/>
            <a:ext cx="758594" cy="2245722"/>
            <a:chOff x="0" y="450166"/>
            <a:chExt cx="800212" cy="23625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166"/>
              <a:ext cx="800212" cy="236253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/>
            <a:srcRect r="22144"/>
            <a:stretch/>
          </p:blipFill>
          <p:spPr>
            <a:xfrm>
              <a:off x="206493" y="864135"/>
              <a:ext cx="462248" cy="1674349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456396" y="881436"/>
            <a:ext cx="461665" cy="2230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 播 的 标 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734" y="1413699"/>
            <a:ext cx="1304925" cy="15906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396" y="3716595"/>
            <a:ext cx="1371600" cy="16192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832703" y="143272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“春播</a:t>
            </a:r>
            <a:r>
              <a:rPr lang="en-US" altLang="zh-CN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BEST”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1600" b="1" i="0" dirty="0" smtClean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“中国国家认证认可监督管理委员会”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发布的</a:t>
            </a:r>
            <a:r>
              <a:rPr lang="en-US" altLang="zh-CN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有机产品认证实施细则</a:t>
            </a:r>
            <a:r>
              <a:rPr lang="en-US" altLang="zh-CN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、“国家质监总局”发布的</a:t>
            </a:r>
            <a:r>
              <a:rPr lang="en-US" altLang="zh-CN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有机产品标准</a:t>
            </a:r>
            <a:r>
              <a:rPr lang="en-US" altLang="zh-CN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为蓝本制定，农作物、海鲜、肉蛋等生鲜食材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185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农药残留及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兽（渔）药残留不检出，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重金属含量不超标；包装类食品不含有漂白剂、膨松剂、着色剂、防腐剂等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食品添加剂。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32702" y="3828581"/>
            <a:ext cx="63241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“春播品控” 以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“国家卫生部”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发布的</a:t>
            </a:r>
            <a:r>
              <a:rPr lang="en-US" altLang="zh-CN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《GB/T5009.192-2003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动物性食品中克伦特罗残留量的测定</a:t>
            </a:r>
            <a:r>
              <a:rPr lang="en-US" altLang="zh-CN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《GB/T 5009.199-2003 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蔬菜中有机磷和氨基甲酸酯类农药残留量快速检测</a:t>
            </a:r>
            <a:r>
              <a:rPr lang="en-US" altLang="zh-CN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为蓝本制定，农作物、海鲜、肉蛋等生鲜食材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农药残留、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兽（渔）药残留及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重金属含量不超标；包装类食品不含有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合成色素和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1600" b="0" i="0" dirty="0" smtClean="0">
                <a:solidFill>
                  <a:srgbClr val="3349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防腐剂。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/>
          <a:stretch/>
        </p:blipFill>
        <p:spPr>
          <a:xfrm>
            <a:off x="9114779" y="1141780"/>
            <a:ext cx="2642167" cy="18589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7201" y="3256783"/>
            <a:ext cx="2664098" cy="24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571500"/>
            <a:chOff x="0" y="0"/>
            <a:chExt cx="12192000" cy="5715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981511" cy="5715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" t="2" r="46249" b="21230"/>
            <a:stretch/>
          </p:blipFill>
          <p:spPr>
            <a:xfrm>
              <a:off x="7907645" y="0"/>
              <a:ext cx="4284355" cy="45016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63145" y="450166"/>
            <a:ext cx="760728" cy="2415864"/>
            <a:chOff x="363145" y="450166"/>
            <a:chExt cx="760728" cy="26411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45" y="450166"/>
              <a:ext cx="760728" cy="26411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204" y="864343"/>
              <a:ext cx="465729" cy="212451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507324" y="918090"/>
            <a:ext cx="461665" cy="2316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 选 大 厨 食 谱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59116" y="6036320"/>
            <a:ext cx="9363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联合大董、文怡等顶级名厨与美食大咖，为您带来美味菜谱，教您在自家厨房煎炒烹炸，享受烹饪乐趣。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806097" y="460945"/>
            <a:ext cx="8844732" cy="5308790"/>
            <a:chOff x="1806096" y="460945"/>
            <a:chExt cx="9273497" cy="553407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/>
            <a:srcRect t="4005" b="3999"/>
            <a:stretch/>
          </p:blipFill>
          <p:spPr>
            <a:xfrm>
              <a:off x="1886940" y="460945"/>
              <a:ext cx="9068482" cy="345288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/>
            <a:srcRect b="20475"/>
            <a:stretch/>
          </p:blipFill>
          <p:spPr>
            <a:xfrm>
              <a:off x="1806096" y="3980676"/>
              <a:ext cx="9273497" cy="2014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9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571500"/>
            <a:chOff x="0" y="0"/>
            <a:chExt cx="12192000" cy="5715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981511" cy="5715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" t="2" r="46249" b="21230"/>
            <a:stretch/>
          </p:blipFill>
          <p:spPr>
            <a:xfrm>
              <a:off x="7907645" y="0"/>
              <a:ext cx="4284355" cy="450166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11396" y="361000"/>
            <a:ext cx="758594" cy="3129174"/>
            <a:chOff x="0" y="450166"/>
            <a:chExt cx="800212" cy="23625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166"/>
              <a:ext cx="800212" cy="236253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/>
            <a:srcRect r="22144"/>
            <a:stretch/>
          </p:blipFill>
          <p:spPr>
            <a:xfrm>
              <a:off x="206493" y="864135"/>
              <a:ext cx="462248" cy="167434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56396" y="881435"/>
            <a:ext cx="461665" cy="2608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 播 的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上购买平台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098" y="1184262"/>
            <a:ext cx="5059313" cy="515214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74482" y="2275720"/>
            <a:ext cx="482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春播 </a:t>
            </a:r>
            <a:r>
              <a:rPr lang="en-US" altLang="zh-CN" sz="32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www.chunbo.com</a:t>
            </a:r>
            <a:endParaRPr lang="zh-CN" altLang="en-US" sz="32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67" y="3488693"/>
            <a:ext cx="5446380" cy="28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882</Words>
  <Application>Microsoft Office PowerPoint</Application>
  <PresentationFormat>宽屏</PresentationFormat>
  <Paragraphs>88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Calibri Light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吴楠</dc:creator>
  <cp:lastModifiedBy>李森桢</cp:lastModifiedBy>
  <cp:revision>64</cp:revision>
  <dcterms:created xsi:type="dcterms:W3CDTF">2015-04-01T06:17:32Z</dcterms:created>
  <dcterms:modified xsi:type="dcterms:W3CDTF">2016-03-14T13:45:36Z</dcterms:modified>
</cp:coreProperties>
</file>